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45"/>
  </p:notesMasterIdLst>
  <p:sldIdLst>
    <p:sldId id="391" r:id="rId7"/>
    <p:sldId id="392" r:id="rId8"/>
    <p:sldId id="268" r:id="rId9"/>
    <p:sldId id="257" r:id="rId10"/>
    <p:sldId id="387" r:id="rId11"/>
    <p:sldId id="303" r:id="rId12"/>
    <p:sldId id="258" r:id="rId13"/>
    <p:sldId id="385" r:id="rId14"/>
    <p:sldId id="259" r:id="rId15"/>
    <p:sldId id="260" r:id="rId16"/>
    <p:sldId id="298" r:id="rId17"/>
    <p:sldId id="261" r:id="rId18"/>
    <p:sldId id="262" r:id="rId19"/>
    <p:sldId id="263" r:id="rId20"/>
    <p:sldId id="264" r:id="rId21"/>
    <p:sldId id="265" r:id="rId22"/>
    <p:sldId id="299" r:id="rId23"/>
    <p:sldId id="274" r:id="rId24"/>
    <p:sldId id="340" r:id="rId25"/>
    <p:sldId id="345" r:id="rId26"/>
    <p:sldId id="346" r:id="rId27"/>
    <p:sldId id="348" r:id="rId28"/>
    <p:sldId id="333" r:id="rId29"/>
    <p:sldId id="390" r:id="rId30"/>
    <p:sldId id="349" r:id="rId31"/>
    <p:sldId id="376" r:id="rId32"/>
    <p:sldId id="270" r:id="rId33"/>
    <p:sldId id="271" r:id="rId34"/>
    <p:sldId id="272" r:id="rId35"/>
    <p:sldId id="275" r:id="rId36"/>
    <p:sldId id="334" r:id="rId37"/>
    <p:sldId id="389" r:id="rId38"/>
    <p:sldId id="276" r:id="rId39"/>
    <p:sldId id="393" r:id="rId40"/>
    <p:sldId id="394" r:id="rId41"/>
    <p:sldId id="396" r:id="rId42"/>
    <p:sldId id="395" r:id="rId43"/>
    <p:sldId id="26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DBC49-4054-4BF2-9A98-9806365165A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5A63B57-8444-45CF-BEDE-0FD44FD1BB0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Uncomplicated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Crown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 fracture</a:t>
          </a:r>
        </a:p>
      </dgm:t>
    </dgm:pt>
    <dgm:pt modelId="{D649F8E5-1BED-4502-BCF3-0CF25548F101}" type="parTrans" cxnId="{18E3BA98-3F3B-484F-91D4-9BEE89176785}">
      <dgm:prSet/>
      <dgm:spPr/>
    </dgm:pt>
    <dgm:pt modelId="{C52E9ECF-9444-48ED-ABAC-A1DF5C50CA71}" type="sibTrans" cxnId="{18E3BA98-3F3B-484F-91D4-9BEE89176785}">
      <dgm:prSet/>
      <dgm:spPr/>
    </dgm:pt>
    <dgm:pt modelId="{E52EED73-0159-47C7-AFD5-FAFCEC6D040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management</a:t>
          </a:r>
        </a:p>
      </dgm:t>
    </dgm:pt>
    <dgm:pt modelId="{D55FD9D5-B3EA-4F92-8891-0BAA91DAA8C2}" type="parTrans" cxnId="{74AE106A-71CB-4C5E-8BBA-898F63B08185}">
      <dgm:prSet/>
      <dgm:spPr/>
      <dgm:t>
        <a:bodyPr/>
        <a:lstStyle/>
        <a:p>
          <a:endParaRPr lang="en-US"/>
        </a:p>
      </dgm:t>
    </dgm:pt>
    <dgm:pt modelId="{E4130A7F-F76A-4213-81F5-DE07FD3A4012}" type="sibTrans" cxnId="{74AE106A-71CB-4C5E-8BBA-898F63B08185}">
      <dgm:prSet/>
      <dgm:spPr/>
    </dgm:pt>
    <dgm:pt modelId="{85C378E0-7093-4EEB-A574-1AD9BA31FEB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reattachment</a:t>
          </a:r>
        </a:p>
      </dgm:t>
    </dgm:pt>
    <dgm:pt modelId="{F13105D6-4AE7-4400-B6DB-B117A627A49E}" type="parTrans" cxnId="{9D820425-C165-4B60-BE65-0192C1293054}">
      <dgm:prSet/>
      <dgm:spPr/>
      <dgm:t>
        <a:bodyPr/>
        <a:lstStyle/>
        <a:p>
          <a:endParaRPr lang="en-US"/>
        </a:p>
      </dgm:t>
    </dgm:pt>
    <dgm:pt modelId="{80C30C2A-2024-47B1-9020-4F63B7C35E37}" type="sibTrans" cxnId="{9D820425-C165-4B60-BE65-0192C1293054}">
      <dgm:prSet/>
      <dgm:spPr/>
    </dgm:pt>
    <dgm:pt modelId="{6D3CEC3C-D93B-4858-BA10-DAAE332BFF9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LCR</a:t>
          </a:r>
        </a:p>
      </dgm:t>
    </dgm:pt>
    <dgm:pt modelId="{F07E7BAD-43D5-48F0-9ECF-ADC4C199B822}" type="parTrans" cxnId="{754E7895-4EDD-4C2D-837C-A379BF8033EE}">
      <dgm:prSet/>
      <dgm:spPr/>
      <dgm:t>
        <a:bodyPr/>
        <a:lstStyle/>
        <a:p>
          <a:endParaRPr lang="en-US"/>
        </a:p>
      </dgm:t>
    </dgm:pt>
    <dgm:pt modelId="{14A393F9-5DBF-425F-A2BB-3E30F3E28F46}" type="sibTrans" cxnId="{754E7895-4EDD-4C2D-837C-A379BF8033EE}">
      <dgm:prSet/>
      <dgm:spPr/>
    </dgm:pt>
    <dgm:pt modelId="{39A5A206-A7EE-4411-9B1D-07E1F6E8E342}" type="pres">
      <dgm:prSet presAssocID="{A09DBC49-4054-4BF2-9A98-9806365165A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5B1F85-06EA-4844-9417-0B1D4C9E2569}" type="pres">
      <dgm:prSet presAssocID="{05A63B57-8444-45CF-BEDE-0FD44FD1BB05}" presName="centerShape" presStyleLbl="node0" presStyleIdx="0" presStyleCnt="1"/>
      <dgm:spPr/>
    </dgm:pt>
    <dgm:pt modelId="{0218A0A8-7663-49B1-A4D7-A93A696FFCDD}" type="pres">
      <dgm:prSet presAssocID="{D55FD9D5-B3EA-4F92-8891-0BAA91DAA8C2}" presName="Name9" presStyleLbl="parChTrans1D2" presStyleIdx="0" presStyleCnt="3"/>
      <dgm:spPr/>
    </dgm:pt>
    <dgm:pt modelId="{C5BDAD84-BCFC-4A65-9343-6713A3A0C232}" type="pres">
      <dgm:prSet presAssocID="{D55FD9D5-B3EA-4F92-8891-0BAA91DAA8C2}" presName="connTx" presStyleLbl="parChTrans1D2" presStyleIdx="0" presStyleCnt="3"/>
      <dgm:spPr/>
    </dgm:pt>
    <dgm:pt modelId="{E5ECA94D-3A5D-442B-A9E1-26FA2DF5A386}" type="pres">
      <dgm:prSet presAssocID="{E52EED73-0159-47C7-AFD5-FAFCEC6D0401}" presName="node" presStyleLbl="node1" presStyleIdx="0" presStyleCnt="3">
        <dgm:presLayoutVars>
          <dgm:bulletEnabled val="1"/>
        </dgm:presLayoutVars>
      </dgm:prSet>
      <dgm:spPr/>
    </dgm:pt>
    <dgm:pt modelId="{C6A6E6E6-C9B1-4E39-958B-5676933B3D49}" type="pres">
      <dgm:prSet presAssocID="{F13105D6-4AE7-4400-B6DB-B117A627A49E}" presName="Name9" presStyleLbl="parChTrans1D2" presStyleIdx="1" presStyleCnt="3"/>
      <dgm:spPr/>
    </dgm:pt>
    <dgm:pt modelId="{E614EAF4-7380-4E63-AB82-3E950178B659}" type="pres">
      <dgm:prSet presAssocID="{F13105D6-4AE7-4400-B6DB-B117A627A49E}" presName="connTx" presStyleLbl="parChTrans1D2" presStyleIdx="1" presStyleCnt="3"/>
      <dgm:spPr/>
    </dgm:pt>
    <dgm:pt modelId="{452D1036-2087-4EBF-92B2-0BCCA23100DC}" type="pres">
      <dgm:prSet presAssocID="{85C378E0-7093-4EEB-A574-1AD9BA31FEB8}" presName="node" presStyleLbl="node1" presStyleIdx="1" presStyleCnt="3">
        <dgm:presLayoutVars>
          <dgm:bulletEnabled val="1"/>
        </dgm:presLayoutVars>
      </dgm:prSet>
      <dgm:spPr/>
    </dgm:pt>
    <dgm:pt modelId="{E4D3CB7E-A886-4416-831C-12111A4D6B11}" type="pres">
      <dgm:prSet presAssocID="{F07E7BAD-43D5-48F0-9ECF-ADC4C199B822}" presName="Name9" presStyleLbl="parChTrans1D2" presStyleIdx="2" presStyleCnt="3"/>
      <dgm:spPr/>
    </dgm:pt>
    <dgm:pt modelId="{23C8F6CA-5129-48AA-85D4-08E71CD2CE18}" type="pres">
      <dgm:prSet presAssocID="{F07E7BAD-43D5-48F0-9ECF-ADC4C199B822}" presName="connTx" presStyleLbl="parChTrans1D2" presStyleIdx="2" presStyleCnt="3"/>
      <dgm:spPr/>
    </dgm:pt>
    <dgm:pt modelId="{C5A90EEE-2FFE-4210-956A-BF79BCEAC5A7}" type="pres">
      <dgm:prSet presAssocID="{6D3CEC3C-D93B-4858-BA10-DAAE332BFF90}" presName="node" presStyleLbl="node1" presStyleIdx="2" presStyleCnt="3">
        <dgm:presLayoutVars>
          <dgm:bulletEnabled val="1"/>
        </dgm:presLayoutVars>
      </dgm:prSet>
      <dgm:spPr/>
    </dgm:pt>
  </dgm:ptLst>
  <dgm:cxnLst>
    <dgm:cxn modelId="{703FCF1D-5987-4928-AF31-7430B5C6E281}" type="presOf" srcId="{6D3CEC3C-D93B-4858-BA10-DAAE332BFF90}" destId="{C5A90EEE-2FFE-4210-956A-BF79BCEAC5A7}" srcOrd="0" destOrd="0" presId="urn:microsoft.com/office/officeart/2005/8/layout/radial1"/>
    <dgm:cxn modelId="{9D820425-C165-4B60-BE65-0192C1293054}" srcId="{05A63B57-8444-45CF-BEDE-0FD44FD1BB05}" destId="{85C378E0-7093-4EEB-A574-1AD9BA31FEB8}" srcOrd="1" destOrd="0" parTransId="{F13105D6-4AE7-4400-B6DB-B117A627A49E}" sibTransId="{80C30C2A-2024-47B1-9020-4F63B7C35E37}"/>
    <dgm:cxn modelId="{B0B9082F-BA66-4B81-A0CA-151031DFA6CE}" type="presOf" srcId="{05A63B57-8444-45CF-BEDE-0FD44FD1BB05}" destId="{3A5B1F85-06EA-4844-9417-0B1D4C9E2569}" srcOrd="0" destOrd="0" presId="urn:microsoft.com/office/officeart/2005/8/layout/radial1"/>
    <dgm:cxn modelId="{24486834-4942-439F-B2F9-13F48E87AC93}" type="presOf" srcId="{A09DBC49-4054-4BF2-9A98-9806365165A4}" destId="{39A5A206-A7EE-4411-9B1D-07E1F6E8E342}" srcOrd="0" destOrd="0" presId="urn:microsoft.com/office/officeart/2005/8/layout/radial1"/>
    <dgm:cxn modelId="{A2EA0365-BDF7-4C51-891E-0249752833E3}" type="presOf" srcId="{E52EED73-0159-47C7-AFD5-FAFCEC6D0401}" destId="{E5ECA94D-3A5D-442B-A9E1-26FA2DF5A386}" srcOrd="0" destOrd="0" presId="urn:microsoft.com/office/officeart/2005/8/layout/radial1"/>
    <dgm:cxn modelId="{74AE106A-71CB-4C5E-8BBA-898F63B08185}" srcId="{05A63B57-8444-45CF-BEDE-0FD44FD1BB05}" destId="{E52EED73-0159-47C7-AFD5-FAFCEC6D0401}" srcOrd="0" destOrd="0" parTransId="{D55FD9D5-B3EA-4F92-8891-0BAA91DAA8C2}" sibTransId="{E4130A7F-F76A-4213-81F5-DE07FD3A4012}"/>
    <dgm:cxn modelId="{AA5E624A-5C13-4DA5-A841-2756A3C6A2F9}" type="presOf" srcId="{85C378E0-7093-4EEB-A574-1AD9BA31FEB8}" destId="{452D1036-2087-4EBF-92B2-0BCCA23100DC}" srcOrd="0" destOrd="0" presId="urn:microsoft.com/office/officeart/2005/8/layout/radial1"/>
    <dgm:cxn modelId="{64719277-D49C-4A2B-BCCA-71C23D51D8D8}" type="presOf" srcId="{F07E7BAD-43D5-48F0-9ECF-ADC4C199B822}" destId="{E4D3CB7E-A886-4416-831C-12111A4D6B11}" srcOrd="0" destOrd="0" presId="urn:microsoft.com/office/officeart/2005/8/layout/radial1"/>
    <dgm:cxn modelId="{18A3125A-2DBD-4861-B8C3-6358129CDFEE}" type="presOf" srcId="{D55FD9D5-B3EA-4F92-8891-0BAA91DAA8C2}" destId="{0218A0A8-7663-49B1-A4D7-A93A696FFCDD}" srcOrd="0" destOrd="0" presId="urn:microsoft.com/office/officeart/2005/8/layout/radial1"/>
    <dgm:cxn modelId="{7438A47C-2820-4AC2-A661-5217409221A7}" type="presOf" srcId="{F13105D6-4AE7-4400-B6DB-B117A627A49E}" destId="{E614EAF4-7380-4E63-AB82-3E950178B659}" srcOrd="1" destOrd="0" presId="urn:microsoft.com/office/officeart/2005/8/layout/radial1"/>
    <dgm:cxn modelId="{754E7895-4EDD-4C2D-837C-A379BF8033EE}" srcId="{05A63B57-8444-45CF-BEDE-0FD44FD1BB05}" destId="{6D3CEC3C-D93B-4858-BA10-DAAE332BFF90}" srcOrd="2" destOrd="0" parTransId="{F07E7BAD-43D5-48F0-9ECF-ADC4C199B822}" sibTransId="{14A393F9-5DBF-425F-A2BB-3E30F3E28F46}"/>
    <dgm:cxn modelId="{18E3BA98-3F3B-484F-91D4-9BEE89176785}" srcId="{A09DBC49-4054-4BF2-9A98-9806365165A4}" destId="{05A63B57-8444-45CF-BEDE-0FD44FD1BB05}" srcOrd="0" destOrd="0" parTransId="{D649F8E5-1BED-4502-BCF3-0CF25548F101}" sibTransId="{C52E9ECF-9444-48ED-ABAC-A1DF5C50CA71}"/>
    <dgm:cxn modelId="{4A1F459D-5B95-4D14-BFC3-A023714905F2}" type="presOf" srcId="{F07E7BAD-43D5-48F0-9ECF-ADC4C199B822}" destId="{23C8F6CA-5129-48AA-85D4-08E71CD2CE18}" srcOrd="1" destOrd="0" presId="urn:microsoft.com/office/officeart/2005/8/layout/radial1"/>
    <dgm:cxn modelId="{F25DA9AB-4DB6-40AD-8A58-C8BAE31B4B3C}" type="presOf" srcId="{F13105D6-4AE7-4400-B6DB-B117A627A49E}" destId="{C6A6E6E6-C9B1-4E39-958B-5676933B3D49}" srcOrd="0" destOrd="0" presId="urn:microsoft.com/office/officeart/2005/8/layout/radial1"/>
    <dgm:cxn modelId="{A12682E4-CDB8-4B26-B306-47088EF3E688}" type="presOf" srcId="{D55FD9D5-B3EA-4F92-8891-0BAA91DAA8C2}" destId="{C5BDAD84-BCFC-4A65-9343-6713A3A0C232}" srcOrd="1" destOrd="0" presId="urn:microsoft.com/office/officeart/2005/8/layout/radial1"/>
    <dgm:cxn modelId="{0F002DD0-721F-46D7-A622-EEC30A12F681}" type="presParOf" srcId="{39A5A206-A7EE-4411-9B1D-07E1F6E8E342}" destId="{3A5B1F85-06EA-4844-9417-0B1D4C9E2569}" srcOrd="0" destOrd="0" presId="urn:microsoft.com/office/officeart/2005/8/layout/radial1"/>
    <dgm:cxn modelId="{717B9512-6CE6-43FB-9C0F-420DEACB21F4}" type="presParOf" srcId="{39A5A206-A7EE-4411-9B1D-07E1F6E8E342}" destId="{0218A0A8-7663-49B1-A4D7-A93A696FFCDD}" srcOrd="1" destOrd="0" presId="urn:microsoft.com/office/officeart/2005/8/layout/radial1"/>
    <dgm:cxn modelId="{F661B94C-EF9E-4BE9-9A2B-0081E2A124BC}" type="presParOf" srcId="{0218A0A8-7663-49B1-A4D7-A93A696FFCDD}" destId="{C5BDAD84-BCFC-4A65-9343-6713A3A0C232}" srcOrd="0" destOrd="0" presId="urn:microsoft.com/office/officeart/2005/8/layout/radial1"/>
    <dgm:cxn modelId="{07D3F136-108C-4B34-8D33-44C2735551EE}" type="presParOf" srcId="{39A5A206-A7EE-4411-9B1D-07E1F6E8E342}" destId="{E5ECA94D-3A5D-442B-A9E1-26FA2DF5A386}" srcOrd="2" destOrd="0" presId="urn:microsoft.com/office/officeart/2005/8/layout/radial1"/>
    <dgm:cxn modelId="{CD4F5ED9-5B1E-4430-BBE9-EC2046655CE5}" type="presParOf" srcId="{39A5A206-A7EE-4411-9B1D-07E1F6E8E342}" destId="{C6A6E6E6-C9B1-4E39-958B-5676933B3D49}" srcOrd="3" destOrd="0" presId="urn:microsoft.com/office/officeart/2005/8/layout/radial1"/>
    <dgm:cxn modelId="{AF21E5C3-980F-4649-A128-BDC351C6536C}" type="presParOf" srcId="{C6A6E6E6-C9B1-4E39-958B-5676933B3D49}" destId="{E614EAF4-7380-4E63-AB82-3E950178B659}" srcOrd="0" destOrd="0" presId="urn:microsoft.com/office/officeart/2005/8/layout/radial1"/>
    <dgm:cxn modelId="{60416D6F-862F-4FBB-BCFE-83EC8198FC00}" type="presParOf" srcId="{39A5A206-A7EE-4411-9B1D-07E1F6E8E342}" destId="{452D1036-2087-4EBF-92B2-0BCCA23100DC}" srcOrd="4" destOrd="0" presId="urn:microsoft.com/office/officeart/2005/8/layout/radial1"/>
    <dgm:cxn modelId="{07812BEA-8CBA-4839-8713-F0F59CFB2BF5}" type="presParOf" srcId="{39A5A206-A7EE-4411-9B1D-07E1F6E8E342}" destId="{E4D3CB7E-A886-4416-831C-12111A4D6B11}" srcOrd="5" destOrd="0" presId="urn:microsoft.com/office/officeart/2005/8/layout/radial1"/>
    <dgm:cxn modelId="{F9D5B184-0135-4CC4-ADB6-C302F8215705}" type="presParOf" srcId="{E4D3CB7E-A886-4416-831C-12111A4D6B11}" destId="{23C8F6CA-5129-48AA-85D4-08E71CD2CE18}" srcOrd="0" destOrd="0" presId="urn:microsoft.com/office/officeart/2005/8/layout/radial1"/>
    <dgm:cxn modelId="{D3D7DA53-F7F6-4AA4-B2F6-91F599E3798F}" type="presParOf" srcId="{39A5A206-A7EE-4411-9B1D-07E1F6E8E342}" destId="{C5A90EEE-2FFE-4210-956A-BF79BCEAC5A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1F85-06EA-4844-9417-0B1D4C9E2569}">
      <dsp:nvSpPr>
        <dsp:cNvPr id="0" name=""/>
        <dsp:cNvSpPr/>
      </dsp:nvSpPr>
      <dsp:spPr>
        <a:xfrm>
          <a:off x="1747223" y="2552328"/>
          <a:ext cx="1531577" cy="1531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0" i="0" u="none" strike="noStrike" kern="1200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Uncomplicated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0" i="0" u="none" strike="noStrike" kern="1200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Crown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0" i="0" u="none" strike="noStrike" kern="1200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 fracture</a:t>
          </a:r>
        </a:p>
      </dsp:txBody>
      <dsp:txXfrm>
        <a:off x="1971517" y="2776622"/>
        <a:ext cx="1082989" cy="1082989"/>
      </dsp:txXfrm>
    </dsp:sp>
    <dsp:sp modelId="{0218A0A8-7663-49B1-A4D7-A93A696FFCDD}">
      <dsp:nvSpPr>
        <dsp:cNvPr id="0" name=""/>
        <dsp:cNvSpPr/>
      </dsp:nvSpPr>
      <dsp:spPr>
        <a:xfrm rot="16200000">
          <a:off x="2281366" y="2293256"/>
          <a:ext cx="46329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6329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1430" y="2309099"/>
        <a:ext cx="23164" cy="23164"/>
      </dsp:txXfrm>
    </dsp:sp>
    <dsp:sp modelId="{E5ECA94D-3A5D-442B-A9E1-26FA2DF5A386}">
      <dsp:nvSpPr>
        <dsp:cNvPr id="0" name=""/>
        <dsp:cNvSpPr/>
      </dsp:nvSpPr>
      <dsp:spPr>
        <a:xfrm>
          <a:off x="1747223" y="557458"/>
          <a:ext cx="1531577" cy="1531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management</a:t>
          </a:r>
        </a:p>
      </dsp:txBody>
      <dsp:txXfrm>
        <a:off x="1971517" y="781752"/>
        <a:ext cx="1082989" cy="1082989"/>
      </dsp:txXfrm>
    </dsp:sp>
    <dsp:sp modelId="{C6A6E6E6-C9B1-4E39-958B-5676933B3D49}">
      <dsp:nvSpPr>
        <dsp:cNvPr id="0" name=""/>
        <dsp:cNvSpPr/>
      </dsp:nvSpPr>
      <dsp:spPr>
        <a:xfrm rot="1800000">
          <a:off x="3145170" y="3789409"/>
          <a:ext cx="46329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6329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5234" y="3805253"/>
        <a:ext cx="23164" cy="23164"/>
      </dsp:txXfrm>
    </dsp:sp>
    <dsp:sp modelId="{452D1036-2087-4EBF-92B2-0BCCA23100DC}">
      <dsp:nvSpPr>
        <dsp:cNvPr id="0" name=""/>
        <dsp:cNvSpPr/>
      </dsp:nvSpPr>
      <dsp:spPr>
        <a:xfrm>
          <a:off x="3474832" y="3549764"/>
          <a:ext cx="1531577" cy="1531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reattachment</a:t>
          </a:r>
        </a:p>
      </dsp:txBody>
      <dsp:txXfrm>
        <a:off x="3699126" y="3774058"/>
        <a:ext cx="1082989" cy="1082989"/>
      </dsp:txXfrm>
    </dsp:sp>
    <dsp:sp modelId="{E4D3CB7E-A886-4416-831C-12111A4D6B11}">
      <dsp:nvSpPr>
        <dsp:cNvPr id="0" name=""/>
        <dsp:cNvSpPr/>
      </dsp:nvSpPr>
      <dsp:spPr>
        <a:xfrm rot="9000000">
          <a:off x="1417561" y="3789409"/>
          <a:ext cx="46329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6329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637625" y="3805253"/>
        <a:ext cx="23164" cy="23164"/>
      </dsp:txXfrm>
    </dsp:sp>
    <dsp:sp modelId="{C5A90EEE-2FFE-4210-956A-BF79BCEAC5A7}">
      <dsp:nvSpPr>
        <dsp:cNvPr id="0" name=""/>
        <dsp:cNvSpPr/>
      </dsp:nvSpPr>
      <dsp:spPr>
        <a:xfrm>
          <a:off x="19614" y="3549764"/>
          <a:ext cx="1531577" cy="1531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rPr>
            <a:t>LCR</a:t>
          </a:r>
        </a:p>
      </dsp:txBody>
      <dsp:txXfrm>
        <a:off x="243908" y="3774058"/>
        <a:ext cx="1082989" cy="1082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CA088-6A34-4E69-A1AB-4D6635BED22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2E38-90AE-4918-8660-01B2BCC1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61CBF77-53E0-556E-8242-FFBCA3987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3D59-41D6-45F3-9DD2-A09FF529D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59F03EB-5E92-C90A-040C-20A417812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E8283E1-69F8-3E08-4F52-B949E2CF5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071A7F3-5D7E-CE79-BB98-8C175ADBE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3C09D0-89BD-4D7E-A5FB-5EC0DAAA5A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07708C7-B4F7-2BE3-B4E0-545E9ED1F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3D1C719-D069-90A4-B77B-D052F79A6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AAFC1ED-6FA0-E7FC-E16E-E25E5E362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C0582-DD44-40F6-A930-EEAF327AB2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7FF23E4-5128-D378-5B87-DB65717D6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A84AC32-E031-5D30-C7C2-A551C3EE0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074F172-8EE1-F17A-C7FD-259A5170C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3AEB3-5EBE-4C4D-BDD0-C07FEF1AFC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4DE256B-3445-0FD1-8FBC-4B0A0A132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723BA57-0879-EF01-6813-0F4C9C46D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4E89D5E-2EF7-CDC4-A8BD-376EBEA1F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A3129-8BD5-4317-A1B7-CF31C298F7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7480EA3-B32A-47A6-6E52-24889411D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A6AC679-4DA7-B25F-E3A4-265404578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D308-D265-6DC2-0CBC-DF12251A6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0C312-2E10-B569-62E6-78D7819DC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52D01-E535-F10E-42EC-253BCE4B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614E-DDCE-519A-EB6C-C4C3DED7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4A4EF-3B4A-2DD1-5B56-63E061DF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613E-2D38-B387-A3AE-3A95E55A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F7324-F795-3ECF-0D5B-2910A69C7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BD09A-2C8C-2253-EA9C-53485853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56F62-2570-647A-7A7B-0E4786BD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C6B31-5705-4C72-D110-307FB427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0590E-9014-B883-7D8C-CB75AD809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B6D4E-5058-7FF7-102D-7CD3BEB90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3338-9AEB-4DEF-43F8-63016F81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E4510-7276-1223-389E-19E1D94B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911EA-557A-F397-5162-022FB594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4A0DEB-F832-0A96-506B-B68E2C4A464A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DE1C863-12FE-567E-05E5-833A641CEB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795FB76-0232-7080-A739-9D231555FB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2CAE18-E05B-449A-A266-D0F15FBCBE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E45C959-15FC-5BA4-D554-0C9DDA74FC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F7D9738-8F98-11F0-0BCA-4D72E0B06BF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C9F6E004-F925-8C81-710D-016B1EDC31C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167393C5-F9CD-FBA1-AC49-E7D52031FA7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7F1E12E-0B89-8245-FB30-146E61C3A9D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223C9D6-AB17-ACAC-6136-3C9E73D10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D37D49A-62E0-28B3-73BD-E6E48BEA4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54388-FC66-40E3-BA10-57BC81B9A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1366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D172806-B6A3-4C2D-44B6-596BFBF3A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961F6A7-B959-22CB-6E4C-4FC06B5C9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ED3ED9-DF08-61DD-47A4-541EFECEB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4EE9-1F83-437F-A06B-A209DC11D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03190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37B6505-CA13-FE13-BB69-B90EF75C1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77CB9EF-37C8-0E5D-537D-4D278CB57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91E3FC1-931A-CD10-03E8-758B129AA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71D3-B71D-4260-B895-BDD142A4E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69217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BAD78F8-286A-43DB-8896-5CBA3944B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C84D646-F701-FD3D-2BAD-41DDF393A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74C54BD-EB83-E013-01AD-D11DB4D2E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DA266-F481-430A-A31D-975AE9DA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1994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10845E9-1E01-49FF-A35A-7F8FE4EDC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553A042-72E7-A691-D9FA-63EF5B574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7280264-9696-909B-CDE3-F464EE3D4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60AF2-D49C-4B50-922E-5F9D425C5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78506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1EAD4D2-AB83-F1AC-D169-8A28E3FDC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4DE3767-ADE4-3E3F-6065-5DC37FFDE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4C1BEE1-52FC-08DF-96F0-6E6462B0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E3E6-84C6-4C7E-9EC6-C1943A11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61941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DDA61131-43D1-5A25-6C4A-967C0587A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A5C5DF2-BF97-0657-4BB4-5243827C7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4BD98C7-8240-1563-EF9C-A256B85AA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CC98-81FF-4527-AB3E-727AC878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03741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7529967-278A-7D46-5530-29EE668F0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A5B5161-71DC-F523-9D88-012672867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274C182-37CF-7130-8D09-BC0A7B757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95FA-A447-4362-8B28-14163E709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13448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EAA-19E8-B7B6-2294-4245ED38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268D-A501-E8D0-BF21-DF633001E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36586-B7F2-6C96-A2F3-658289D7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463F-9FE8-8270-73A1-8CD0D18D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C712C-7F74-6496-37CE-BA088A99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D72C8DC-F827-ED44-DD77-9F82E1F21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508BC61-1DF5-F8DF-8372-2207A02A4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C678222-A5BC-BCC9-DBE0-62F3F6E04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A713-1007-4C13-8EEE-1D911B4CF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94345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EB21C14-6A67-9DDC-88BB-FCDFF045E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A5CC0DF-3DA3-4AD8-6ED2-4FB50000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83A5CF7-A81B-4EE2-3D6D-C039EE378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04F5-CEF0-4C01-A914-D7535A6F2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66974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2057557-6018-9D4F-7AE9-17A9815E6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53FDDDD-EAC7-1E62-214B-9E33D5536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19BF407-C80A-9CCD-2FB8-5AE33FAB1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4E7F-2122-4CF5-93A1-1AB91C023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22969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67ED0F6-2479-16AF-1E26-126C3241B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E7A2E5A-3303-1B91-CB93-69A2C239A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658936E-809F-051E-9864-4E9A9D976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DDDE-B292-41DD-A273-14FCB659A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76303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F755DD18-39AD-7D41-F6C6-A81EBE435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170815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B23D64B8-450C-7271-509D-6C44A096281E}"/>
              </a:ext>
            </a:extLst>
          </p:cNvPr>
          <p:cNvSpPr>
            <a:spLocks/>
          </p:cNvSpPr>
          <p:nvPr/>
        </p:nvSpPr>
        <p:spPr bwMode="auto">
          <a:xfrm>
            <a:off x="0" y="842964"/>
            <a:ext cx="3862917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657601" y="427038"/>
            <a:ext cx="8532284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588000" y="1828800"/>
            <a:ext cx="6096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AE076E-6DA5-E5A6-0F64-B3008E2ED2E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8D1308E-CA02-1366-179F-254B6C9FF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49AF9E-033C-AA69-98E8-034342748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EAEFD-5BDD-4142-8451-91F204E84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58317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F2B07B-5F2C-A747-149A-A1FA2ADA6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09F884-0995-D5B5-171A-5368FBB08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2B9695-9923-EC79-DE52-50B34206C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1687-311C-4F70-A2A6-76D109B07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82480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6ABA92-45CA-E6DD-03FE-28C5CF426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F53BAB-F60C-0A09-7C97-8CFCB448A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23A587-1C34-1906-D74E-7202B8490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88D8-D43C-4F98-A1E0-597CCEA9D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039540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AE0AE-2943-1A80-AFF8-732F864B1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9AD1C-9ED9-79D3-DD49-A0F5AD931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3868402-86D7-9FC6-5155-8280B68AF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6D5F-399B-481A-9304-4458BED55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24286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FB4394-E25D-319D-8DD5-120A0B2E2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3288EB8-00ED-18E5-8E13-AB188B859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C09B6D3-5C6E-CB0C-A9FB-A3CB0F2A8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4A5-6D1E-4234-B7C6-B9933C973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8647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BD21CC-F2E8-9F9A-B7FF-A2490CDFA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6C9F7E-2793-28D7-46AE-84F0A05DA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8AD47B0-6C37-DCFE-0AAE-48DF69B3E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123E-697F-4BAA-BD47-E18C1AB15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591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3AB6-79FC-61AB-1C18-7209352D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932F1-2E03-5639-0278-27634B45D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445CB-5B68-9BEC-5E1D-AD7312FD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CAEB0-9778-D91E-2D64-C21B1868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8B29E-CF54-79EF-06F2-62A2CF72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29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399ACB2-B5EC-7F1C-930A-ED3C341CC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0E36023-51C7-B81E-C0A6-17E512B63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58116E0-0B33-6370-32D8-A8C5CB3F2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3152-634E-430D-B05C-85D68AD9C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733170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09F4BD-6280-B4CF-100B-52132CB4E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77240-627E-60EF-7C1A-0E5EBF7C6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C4FA8E-3182-7553-DBE9-A4A253165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320-AB53-4CBA-B720-FC23CE269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87496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97D45A-20EB-D175-B01F-60924F9C9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0FB38-45B9-5786-7899-AB1A36038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A0ECB58-2061-FAA1-1F0E-4672AB8A9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E7DE-11A3-4E7D-BADA-531CDEDD3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89099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0E47CC-09C6-28F4-D04C-758429659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D6EE75-48DC-DCD6-746B-97EF07E9F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90CBB84-B914-1BD3-1DED-CC8CA3E26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1E5F-DCD3-41F5-9C14-9EF2E511B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09218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609600"/>
            <a:ext cx="2032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9200" y="609600"/>
            <a:ext cx="5892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57CB16-8E6B-9DAC-BD9A-5C5F641DC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4EF3BD-A361-3DFE-7B68-9E6289329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16B6462-9D1E-5B68-CCFA-91F30866C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C0C1-64B2-4D9C-8B25-03ABC28B4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77605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6C28AF-F0C2-AAE2-EAC1-554BD53788C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72951" cy="6842125"/>
            <a:chOff x="0" y="0"/>
            <a:chExt cx="5751" cy="431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4F05CB3-CD55-CAC6-AB80-C99FAC940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2" name="Line 4">
                <a:extLst>
                  <a:ext uri="{FF2B5EF4-FFF2-40B4-BE49-F238E27FC236}">
                    <a16:creationId xmlns:a16="http://schemas.microsoft.com/office/drawing/2014/main" id="{FE398095-7961-D14E-92E2-D120E97B0174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id="{8C4D78C5-B993-7F82-D064-EAA364346D65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Line 6">
                <a:extLst>
                  <a:ext uri="{FF2B5EF4-FFF2-40B4-BE49-F238E27FC236}">
                    <a16:creationId xmlns:a16="http://schemas.microsoft.com/office/drawing/2014/main" id="{7EB82C97-DBC0-886C-5119-EEF5DDD8895B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Line 7">
                <a:extLst>
                  <a:ext uri="{FF2B5EF4-FFF2-40B4-BE49-F238E27FC236}">
                    <a16:creationId xmlns:a16="http://schemas.microsoft.com/office/drawing/2014/main" id="{2B6DA6D2-D73D-1C4E-C6C6-44BC3F12894E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Line 8">
                <a:extLst>
                  <a:ext uri="{FF2B5EF4-FFF2-40B4-BE49-F238E27FC236}">
                    <a16:creationId xmlns:a16="http://schemas.microsoft.com/office/drawing/2014/main" id="{04B97E6D-9A42-6042-A985-2205B28AE47C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:a16="http://schemas.microsoft.com/office/drawing/2014/main" id="{5F793869-516F-54F7-FD20-C6596D46BBBA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Line 10">
                <a:extLst>
                  <a:ext uri="{FF2B5EF4-FFF2-40B4-BE49-F238E27FC236}">
                    <a16:creationId xmlns:a16="http://schemas.microsoft.com/office/drawing/2014/main" id="{910B9937-4A83-AEB4-8A3F-4085A4F41931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B32439F7-A2D8-83EC-11C3-9D46D25AE45E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714380E-0AF5-B249-DDF1-13B0FC79E4D3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3D05B36B-200E-E3AA-FFA9-A01CA27CCC99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C1F14394-463E-3B7B-EBEC-74473C481126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8E57F8E2-B4EC-A8D3-1BE3-8AFA28CA3273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7BBF5AE3-99C3-FF9A-DE85-1A116ECCDC31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1F9148A1-A02A-519B-28E9-849D8F092DA5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4CE2F495-2FF1-139B-2D7D-54C13B32606E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448CB7CC-1877-B023-96DD-90D149FFCDA8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0AC16BDE-3298-523E-005B-FB7A8C52FFAC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82647F8D-0108-34FF-5864-212D36EB2ED9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40" name="Group 22">
                <a:extLst>
                  <a:ext uri="{FF2B5EF4-FFF2-40B4-BE49-F238E27FC236}">
                    <a16:creationId xmlns:a16="http://schemas.microsoft.com/office/drawing/2014/main" id="{EC4E1BC0-7366-5141-56CC-D2C9FCB3D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1" name="Line 23">
                  <a:extLst>
                    <a:ext uri="{FF2B5EF4-FFF2-40B4-BE49-F238E27FC236}">
                      <a16:creationId xmlns:a16="http://schemas.microsoft.com/office/drawing/2014/main" id="{6105DD05-CA2B-93D3-3DA3-60679C817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2" name="Line 24">
                  <a:extLst>
                    <a:ext uri="{FF2B5EF4-FFF2-40B4-BE49-F238E27FC236}">
                      <a16:creationId xmlns:a16="http://schemas.microsoft.com/office/drawing/2014/main" id="{30F98A5D-D08A-CF33-3B9A-90EAA369E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3" name="Line 25">
                  <a:extLst>
                    <a:ext uri="{FF2B5EF4-FFF2-40B4-BE49-F238E27FC236}">
                      <a16:creationId xmlns:a16="http://schemas.microsoft.com/office/drawing/2014/main" id="{9025B9B7-1690-6A66-8FA7-724D49F85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4" name="Line 26">
                  <a:extLst>
                    <a:ext uri="{FF2B5EF4-FFF2-40B4-BE49-F238E27FC236}">
                      <a16:creationId xmlns:a16="http://schemas.microsoft.com/office/drawing/2014/main" id="{4D8FA273-DA4F-F00B-E9EA-9C16A065A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5" name="Line 27">
                  <a:extLst>
                    <a:ext uri="{FF2B5EF4-FFF2-40B4-BE49-F238E27FC236}">
                      <a16:creationId xmlns:a16="http://schemas.microsoft.com/office/drawing/2014/main" id="{8C6702BB-2F4E-4C0B-E7A7-2A05F1B15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6" name="Line 28">
                  <a:extLst>
                    <a:ext uri="{FF2B5EF4-FFF2-40B4-BE49-F238E27FC236}">
                      <a16:creationId xmlns:a16="http://schemas.microsoft.com/office/drawing/2014/main" id="{161108F9-818B-4455-BEFC-0F76E24C9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7" name="Line 29">
                  <a:extLst>
                    <a:ext uri="{FF2B5EF4-FFF2-40B4-BE49-F238E27FC236}">
                      <a16:creationId xmlns:a16="http://schemas.microsoft.com/office/drawing/2014/main" id="{30F7C8C1-33E3-BD99-A548-234C8801A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8" name="Line 30">
                  <a:extLst>
                    <a:ext uri="{FF2B5EF4-FFF2-40B4-BE49-F238E27FC236}">
                      <a16:creationId xmlns:a16="http://schemas.microsoft.com/office/drawing/2014/main" id="{D9D2057F-BA90-92E3-7287-A7F00572A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9" name="Line 31">
                  <a:extLst>
                    <a:ext uri="{FF2B5EF4-FFF2-40B4-BE49-F238E27FC236}">
                      <a16:creationId xmlns:a16="http://schemas.microsoft.com/office/drawing/2014/main" id="{FA48A843-FB7D-2E56-79DD-8DCA133A12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0" name="Line 32">
                  <a:extLst>
                    <a:ext uri="{FF2B5EF4-FFF2-40B4-BE49-F238E27FC236}">
                      <a16:creationId xmlns:a16="http://schemas.microsoft.com/office/drawing/2014/main" id="{F9B234AC-A24F-02FD-436C-E9915CDF30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1" name="Line 33">
                  <a:extLst>
                    <a:ext uri="{FF2B5EF4-FFF2-40B4-BE49-F238E27FC236}">
                      <a16:creationId xmlns:a16="http://schemas.microsoft.com/office/drawing/2014/main" id="{BC6051FA-96A4-4170-3CC2-57E1E0B1B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2" name="Line 34">
                  <a:extLst>
                    <a:ext uri="{FF2B5EF4-FFF2-40B4-BE49-F238E27FC236}">
                      <a16:creationId xmlns:a16="http://schemas.microsoft.com/office/drawing/2014/main" id="{778CA801-705E-CB90-34EC-F7CDBE275B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3" name="Line 35">
                  <a:extLst>
                    <a:ext uri="{FF2B5EF4-FFF2-40B4-BE49-F238E27FC236}">
                      <a16:creationId xmlns:a16="http://schemas.microsoft.com/office/drawing/2014/main" id="{7B5B8D43-F16A-E67D-5B18-2D9559440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4" name="Line 36">
                  <a:extLst>
                    <a:ext uri="{FF2B5EF4-FFF2-40B4-BE49-F238E27FC236}">
                      <a16:creationId xmlns:a16="http://schemas.microsoft.com/office/drawing/2014/main" id="{F7A69088-1FD7-FC5C-1B52-7D401497DA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5" name="Line 37">
                  <a:extLst>
                    <a:ext uri="{FF2B5EF4-FFF2-40B4-BE49-F238E27FC236}">
                      <a16:creationId xmlns:a16="http://schemas.microsoft.com/office/drawing/2014/main" id="{D0880764-71B2-1698-B310-742C1623C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6" name="Line 38">
                  <a:extLst>
                    <a:ext uri="{FF2B5EF4-FFF2-40B4-BE49-F238E27FC236}">
                      <a16:creationId xmlns:a16="http://schemas.microsoft.com/office/drawing/2014/main" id="{AC507651-EB17-5F39-B7F9-BF290D674E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7" name="Line 39">
                  <a:extLst>
                    <a:ext uri="{FF2B5EF4-FFF2-40B4-BE49-F238E27FC236}">
                      <a16:creationId xmlns:a16="http://schemas.microsoft.com/office/drawing/2014/main" id="{21281F60-DFFB-838A-294D-74C29CC9F1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58" name="Line 40">
                  <a:extLst>
                    <a:ext uri="{FF2B5EF4-FFF2-40B4-BE49-F238E27FC236}">
                      <a16:creationId xmlns:a16="http://schemas.microsoft.com/office/drawing/2014/main" id="{8888B4EE-4328-CB19-F71D-E483B1DB3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4" name="Group 41">
              <a:extLst>
                <a:ext uri="{FF2B5EF4-FFF2-40B4-BE49-F238E27FC236}">
                  <a16:creationId xmlns:a16="http://schemas.microsoft.com/office/drawing/2014/main" id="{F371BCAB-6A9C-5BDC-4208-28ED7E088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5" name="Rectangle 42">
                <a:extLst>
                  <a:ext uri="{FF2B5EF4-FFF2-40B4-BE49-F238E27FC236}">
                    <a16:creationId xmlns:a16="http://schemas.microsoft.com/office/drawing/2014/main" id="{22CB96DE-FBCC-4BD8-4F17-0FC1EBD0960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6" name="Rectangle 43">
                <a:extLst>
                  <a:ext uri="{FF2B5EF4-FFF2-40B4-BE49-F238E27FC236}">
                    <a16:creationId xmlns:a16="http://schemas.microsoft.com/office/drawing/2014/main" id="{5B674547-34F3-6C19-9E7A-0A67ABDA2E7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7" name="Rectangle 44">
                <a:extLst>
                  <a:ext uri="{FF2B5EF4-FFF2-40B4-BE49-F238E27FC236}">
                    <a16:creationId xmlns:a16="http://schemas.microsoft.com/office/drawing/2014/main" id="{1CE96431-85C6-96A3-89F7-5A8EC0B1E03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8" name="Rectangle 45">
                <a:extLst>
                  <a:ext uri="{FF2B5EF4-FFF2-40B4-BE49-F238E27FC236}">
                    <a16:creationId xmlns:a16="http://schemas.microsoft.com/office/drawing/2014/main" id="{30D9350F-F1F0-2A3E-C126-CA89914BEE4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9" name="Rectangle 46">
                <a:extLst>
                  <a:ext uri="{FF2B5EF4-FFF2-40B4-BE49-F238E27FC236}">
                    <a16:creationId xmlns:a16="http://schemas.microsoft.com/office/drawing/2014/main" id="{BF12D57E-05FA-483C-6904-980FFE644D8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0" name="Rectangle 47">
                <a:extLst>
                  <a:ext uri="{FF2B5EF4-FFF2-40B4-BE49-F238E27FC236}">
                    <a16:creationId xmlns:a16="http://schemas.microsoft.com/office/drawing/2014/main" id="{BFC6D4CE-F45D-DD50-A767-CD1C11E83DB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1" name="Rectangle 48">
                <a:extLst>
                  <a:ext uri="{FF2B5EF4-FFF2-40B4-BE49-F238E27FC236}">
                    <a16:creationId xmlns:a16="http://schemas.microsoft.com/office/drawing/2014/main" id="{84AD35AC-BF47-9EE8-EFC8-087B4FF28B9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id="{A2A632F9-E99F-D3FC-0DC3-AB25A0E41F1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3" name="Rectangle 50">
                <a:extLst>
                  <a:ext uri="{FF2B5EF4-FFF2-40B4-BE49-F238E27FC236}">
                    <a16:creationId xmlns:a16="http://schemas.microsoft.com/office/drawing/2014/main" id="{A181187F-2625-01D5-B474-2DD31CC42B8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4" name="Rectangle 51">
                <a:extLst>
                  <a:ext uri="{FF2B5EF4-FFF2-40B4-BE49-F238E27FC236}">
                    <a16:creationId xmlns:a16="http://schemas.microsoft.com/office/drawing/2014/main" id="{A6A06A80-C563-5977-0FDB-066DE9E0527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5" name="Rectangle 52">
                <a:extLst>
                  <a:ext uri="{FF2B5EF4-FFF2-40B4-BE49-F238E27FC236}">
                    <a16:creationId xmlns:a16="http://schemas.microsoft.com/office/drawing/2014/main" id="{6C094E4E-042B-70A0-5EE5-ADFE1F867FF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6" name="Rectangle 53">
                <a:extLst>
                  <a:ext uri="{FF2B5EF4-FFF2-40B4-BE49-F238E27FC236}">
                    <a16:creationId xmlns:a16="http://schemas.microsoft.com/office/drawing/2014/main" id="{2B039EA3-F222-EEC5-A662-4A727C301BB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7" name="Rectangle 54">
                <a:extLst>
                  <a:ext uri="{FF2B5EF4-FFF2-40B4-BE49-F238E27FC236}">
                    <a16:creationId xmlns:a16="http://schemas.microsoft.com/office/drawing/2014/main" id="{FC0DB7E7-742F-619F-6702-094FB9C31DD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8" name="Rectangle 55">
                <a:extLst>
                  <a:ext uri="{FF2B5EF4-FFF2-40B4-BE49-F238E27FC236}">
                    <a16:creationId xmlns:a16="http://schemas.microsoft.com/office/drawing/2014/main" id="{148ABC0F-1347-708B-E3D0-33E78E6DDA5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19" name="Rectangle 56">
                <a:extLst>
                  <a:ext uri="{FF2B5EF4-FFF2-40B4-BE49-F238E27FC236}">
                    <a16:creationId xmlns:a16="http://schemas.microsoft.com/office/drawing/2014/main" id="{4898CEA9-EA60-06EA-817C-2CCB3DBF28E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20" name="Rectangle 57">
                <a:extLst>
                  <a:ext uri="{FF2B5EF4-FFF2-40B4-BE49-F238E27FC236}">
                    <a16:creationId xmlns:a16="http://schemas.microsoft.com/office/drawing/2014/main" id="{BCDEC847-B656-7BF5-5F5A-DE958B3FE63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21" name="Rectangle 58">
                <a:extLst>
                  <a:ext uri="{FF2B5EF4-FFF2-40B4-BE49-F238E27FC236}">
                    <a16:creationId xmlns:a16="http://schemas.microsoft.com/office/drawing/2014/main" id="{6408B0BB-DDA2-4320-798F-0F30703037C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</p:grpSp>
      </p:grpSp>
      <p:sp>
        <p:nvSpPr>
          <p:cNvPr id="110651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652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76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61">
            <a:extLst>
              <a:ext uri="{FF2B5EF4-FFF2-40B4-BE49-F238E27FC236}">
                <a16:creationId xmlns:a16="http://schemas.microsoft.com/office/drawing/2014/main" id="{933A7B97-52DA-236D-6D76-81820342ED8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2">
            <a:extLst>
              <a:ext uri="{FF2B5EF4-FFF2-40B4-BE49-F238E27FC236}">
                <a16:creationId xmlns:a16="http://schemas.microsoft.com/office/drawing/2014/main" id="{90531707-E629-BF04-A60E-CDF53E472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54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3">
            <a:extLst>
              <a:ext uri="{FF2B5EF4-FFF2-40B4-BE49-F238E27FC236}">
                <a16:creationId xmlns:a16="http://schemas.microsoft.com/office/drawing/2014/main" id="{9E63690B-18D6-A55B-8780-83D1ADC18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CA4FC-5278-4833-9FD4-88664C00E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574480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BFBFDB88-3706-FC75-06C1-CCCDBF7F2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8314FC20-BBE0-4E91-AC62-D43BB455C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B559D625-75E9-2CF1-8E4D-E45AC0634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EE10-92CC-45DC-BC0C-B94A1F3BB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68167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59B0DFC2-8F04-B050-AC5B-0310788A2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68FD6080-85C6-86B7-FAF0-3FADD806C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05ED1EE-A3E1-45C7-E99D-1E946366D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851D3-3B7E-48C5-9736-2F192C0F6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69304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85964"/>
            <a:ext cx="508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985964"/>
            <a:ext cx="508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83553288-F96D-D053-8FD3-03D78B74B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AF865635-F9A7-F6C4-5C4D-81BAE3287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1E113457-59CA-E3AD-449F-5BE8D179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D5BFF-3CA5-47EB-B1D0-AFDBE1D92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6465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3C3EE32E-42D2-C7FC-0119-1DDC6FEA7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2">
            <a:extLst>
              <a:ext uri="{FF2B5EF4-FFF2-40B4-BE49-F238E27FC236}">
                <a16:creationId xmlns:a16="http://schemas.microsoft.com/office/drawing/2014/main" id="{36E1EFF3-1196-5FCD-1778-FA05D32E2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4FC32E65-D9F1-7FCC-E37E-778C8E402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1604-D533-4311-923F-2D58112E6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15583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0D7A-FC47-FD94-2FFC-FDC8F112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DBBC-DEF9-F0A0-F367-C3A198481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D5F1A-E851-09F7-81BD-0CC2B9BE3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6763A-2FEE-160C-AD11-C9C2715A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3320B-9DFE-8508-775F-48E25510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34E0E-CE79-14D1-906F-5E298FC5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8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B55845C8-98A5-3308-7AFC-D18AF4DF0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CE15A2E3-D10D-FCE0-415B-0FAC6DBD0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97A9F83-9632-9C68-EB83-2E48A40B85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94D9-62AD-419B-9B6B-1656E524F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56979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>
            <a:extLst>
              <a:ext uri="{FF2B5EF4-FFF2-40B4-BE49-F238E27FC236}">
                <a16:creationId xmlns:a16="http://schemas.microsoft.com/office/drawing/2014/main" id="{3030C2E8-E84A-A660-3DEE-51B8232AA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E757A7FE-B7EF-6C6F-CC4A-D1967C1C9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8B18CF6-A638-489C-7937-9DD97D3C5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CD20-2BD1-42B5-BC27-5CE4D320C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46045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45FB749F-4873-0DAF-5592-B19FEA97D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42E82171-6437-64C1-EC4D-42BF0C967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B190D07F-580E-8EFD-0F57-AA1DE4A69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A7616-15B1-47C4-BFED-8EB7B40A3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910894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F2A88498-C3C6-A760-4FC6-86C8C302A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54E59019-8D60-F95F-F247-E1D7F9810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3D91FF14-66A0-AD3E-2D32-8F34AA02B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EDD6-720A-45B6-813D-F99675CCB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452230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EB3C9885-380F-47E9-5B49-4A72EA92C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44BAF26F-ACB7-C660-94F6-28A8CFDC2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630E4C6C-09B8-6AB3-1282-9580FF2DB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7C76-2A61-4FB5-844F-B659E1273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801149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04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9356381D-790B-EE51-D213-6FF9BF375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477F002C-DBA1-69AA-ADB5-B7A8A77BB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E80D51C-36EE-3EA7-CE24-28A0DB808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4CFF-0A5A-47A2-94C0-8C2C4DBC8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507192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0F99F91-0C1D-60DE-183D-373E12CA86C8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860800" y="1"/>
            <a:ext cx="44704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C75B880-F6C3-86E9-3C2C-AEBD842AB6EA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473076"/>
            <a:ext cx="6504517" cy="3490913"/>
            <a:chOff x="1344" y="298"/>
            <a:chExt cx="3073" cy="219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FAB6FCB-61C4-A6C8-763E-8AE201A7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947AEB-FA9D-69BE-E1D9-6759CF20D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EFEEA46-C175-2411-AF6A-0E44FC045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8" name="AutoShape 7" descr="Green marble">
                <a:extLst>
                  <a:ext uri="{FF2B5EF4-FFF2-40B4-BE49-F238E27FC236}">
                    <a16:creationId xmlns:a16="http://schemas.microsoft.com/office/drawing/2014/main" id="{83F32094-2988-27EE-80A4-D9E96FAC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1CFE024-FD86-BFD4-66FC-C97B44173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B8E02E-8BE8-94DD-6F9A-7E41F933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B575344-7BA6-9F5D-48C1-6B5E0F79D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CAC1587-D774-B6D9-4757-E8BB671D8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11879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886200"/>
            <a:ext cx="10363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56A93BD-F5DA-8F5D-B063-CA0BFBA777E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5C8E90A-6BE9-A0B7-D99A-1E7CA2F37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965162D0-466A-E7B7-304B-A8B137D7A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78E793-6CCC-41BC-99FC-9C22C5680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34983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B6D4345-6AA2-BC82-B8A9-3058A9974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2D92487-BA15-8387-EB7B-228AA469A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218EA1E-DF08-7BC3-1622-66983D3CE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FBF9-F41C-41DD-9E56-20A562C2E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746079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498927D-5448-B4A3-5AC0-19F3BE2CC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23C6430-02E6-A9A9-1B78-B8848E00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3803C08-39E2-3E0D-3BC3-63511206E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4108-F37A-498C-9005-078597771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88397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851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158FE1A-CC78-2BC0-13DC-C66A16065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3149FE8-D8E8-80E0-03D8-6A21B5CAD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6B36E61-0ACA-D9DD-0163-98801281D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8F24-A6B1-4EE6-BA53-93E27442C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31592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5DD6-48E9-A097-8CDA-F71EA130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4EE7-E72C-8904-121A-30C6DAD94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48CB7-AF14-0E67-0A4A-C71DCF358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75D2A-2456-E427-CC2E-DC3BD48A3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14FA5-26FB-2B9D-87A2-A7A296278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AB4E2-C52D-F9F3-65BB-42A145DE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72311-B435-AFA3-3EA4-6D25E208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DC651-3309-4BE3-DFA1-A19FD43E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13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8D6ACC0-3D26-D078-2909-E1B0F1A35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BE228DC-DD37-2B73-4465-F9CA856F1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E458CE1A-7AD9-E3FC-4677-A445537B5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07BF-1E70-433E-B0B1-98EED9D4F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178303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82604161-9D90-987B-18C3-CE5FF1408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3DA45193-C883-1465-407F-CA5C8053B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A8268A17-C270-35B0-165E-E351AF867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E524-1EF0-4A72-B215-A7635348F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139446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02AE6D0C-5D40-4752-4E0B-08E3436FF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32ED74FB-ACCF-6760-D0C5-5B6C73444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647006B-9B69-FC14-B4ED-6D4330CC7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C961-0B24-4D1B-B5A5-CB6048145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237609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95604F5-2683-5025-4929-64E7BD393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25B9E40-EAA6-8EBF-9C17-5238B5F8D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09371FF-378B-FF2E-74BE-8A65E2A40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08BC-F2F7-4BDE-A57F-5E19B4D7D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97907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7F620D6-3517-9982-44D1-C7F1B94A2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AD1B9D2-3C3F-03B6-1087-A04004C14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B29061F-8474-B2DE-63A1-E1F1EA05E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D21FD-0F3B-472C-9DAF-A216FDB4F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758236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3779804-AF82-3716-6C1A-2DFA8E3AE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8FB4D90-06AC-9979-864F-44A1E9D0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6A22EE5-0019-B7EE-BEA0-E76CEA019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183C-1FE1-4B31-9D0A-6C83CD854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865958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1" y="228600"/>
            <a:ext cx="2774949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228600"/>
            <a:ext cx="8128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C63EF61-0FC8-2250-5792-031E24E5B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7181CCB-80F8-4DF8-0561-B9A6CAC23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D7AA2DF-4652-429A-2974-8C50AFEE3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19DE-9BCB-4F53-A79C-3D063FFF0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853561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5F21AE-8AB9-E69E-3854-BA78249FFE3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A2F4D8D-A779-2BE8-7BD2-6648FAB6F511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F08ADDA-ED8D-E024-2302-1626D13E9D01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08568E1-FFA5-D9BD-E686-946DA94B8517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331DBDB-7F8D-2601-AA6A-6FC6EA652393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C5E2218-F616-F042-AE2D-063013E339F4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6E0B4C3-E1DE-FEF8-0B51-86A26097ACF4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05ECF4D-BE31-026A-512A-69E4E43D721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E73CF22-A23D-A7CD-B89C-F8542D1A06C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69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2AFCB8E-69D1-A5C7-DAA8-746F97E29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398EC5D-06E3-51EA-50D4-7F65A0E9E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16AB381-1AA2-5D6F-6533-02BE7955B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45611-9816-4732-94E7-630E2C355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66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77711BC-305E-63D8-F32C-BCD54803A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F8CDFA0-53DC-12DA-A3C1-E7CBDB290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9DF3D41-4006-9333-E8EF-8BCDE89D6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6C8B8-432C-4213-BDAF-16BA35FFB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539189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5E2F647-0909-8515-64F7-DA686386D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024441C-0A43-C910-FDDA-21F3A3FFA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7EEA5B9-A5BB-9C14-7C2B-8A4E77E01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7D8A-2A9C-4E9F-A387-A589FE622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2920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1919-54C2-3902-A53D-FCDFA18B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90BC4-0B7B-88D5-921F-5CBE5F80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A935-2156-767C-73C6-B4519AE1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AD6D7-2DC9-99EE-0990-2A8911D7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4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487B89D-E795-EFEB-611F-BAA79475F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CB1E0C1-DB36-DFEA-A9F2-A9FA2C166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CC7956D-D7E2-6A83-E123-D8EAAD46F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BCDE9-54E7-4900-B748-F5CCDA8AB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072317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BC02FAC-F729-CC84-14C1-E29124C06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941CF84-82C9-8E6D-6902-B5F6A1ABC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73B2413-EF8E-FFC2-09D3-BF2EA9729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2E48-42CF-421D-A87F-38042C50A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53501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507E1F10-B0AD-3FBB-0A0A-29906C617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B455CAF-F155-6CFF-E75D-4115AF7C0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19591A4-B063-F704-88D6-C8DAA318D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98FF-1CED-4F02-A4C3-1E510ECBA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36937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81AC66D-665B-9082-1A6B-EE6E4232F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2246C93-1076-380F-5F1E-5866F3A1D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E64DC1B-BA3C-728D-A202-90D875BA6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AFC4-4B9B-4D1D-9D1D-8422000EA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516951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2CD48FB-CC26-6172-55EC-ECECE6A46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8C82882-F23F-9719-B8EA-2609914E8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487F1C5-18DE-FDE7-E81A-68A474DA6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6F12-B201-4F33-903D-F78FB2583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890395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3DFDE1-4AE6-A4A9-154E-CDFACBD44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9547147-4621-958C-962B-1161045525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4D363E6-90DB-525D-B570-3D217E0FD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DDFF-A9FC-4B18-97F7-B79F7B4A5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65113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57066E2-8F07-A4D8-F760-30D1C7A74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F23E55A-1127-8074-4918-F023A376D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33AADFF-84B4-57C1-8ABF-81D5915CE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B22B5-6725-45B7-882A-894E43791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342564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1AC5209-7F4A-254E-792B-E72499B52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6C71524-54E1-A44D-2021-4B8D0667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5D09564-16E0-C007-0578-28EA209A3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B44F-9EE8-4443-B5E3-A39910ECC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19079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1799AE4-D180-7315-AAE3-5CD1530A6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039D0D4-2D29-14F3-84E6-D322EAFBD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5A44312B-926B-A8AF-A711-71FC3E9FB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1F67B-7FC4-4348-BCFC-1A3C331F9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1843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877F8-9A70-9873-808F-63293232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3CFDF-BDAD-1DDD-6E3D-A73C4C8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C2E81-7767-D9AF-3031-E87DD888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2D1-986F-2FB8-F73E-47267D2B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D8374-D789-B020-B3B5-C58549681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F7619-FFED-09E0-AF15-540754967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F1A5-6843-0313-7C1A-D585DEE7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CB827-4BFB-2637-56BE-6B661FA7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A0E8C-71CA-A790-E9A8-6B301BD7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4F9D-54DB-53C8-4AF4-E3EA7D595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3F6CE-90CD-7BD6-80D9-FA35B4DD9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9110D-6B64-1A2E-879F-D901CB59A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CCA73-19DE-7E3F-869C-89CA13CB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87BB3-6F5E-EEAA-5211-F2E7A7C5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8FE94-77F1-4BFA-D6BB-7E09B68E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86788-72A7-BEF6-D2B8-B02F2775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04DE5-BEB6-5C61-44DE-DAB24569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0DF80-4D10-29A5-34F0-74980160C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CBA1-C7C8-4669-835B-43FF8AFEF7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D248-2D67-1084-124A-591877EBB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95E88-890D-FB80-B754-ECBE909BB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CCE0-4588-45AB-9609-B8D2B275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677A49F-3099-813B-5006-09BB97226F9E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id="{243AA608-E080-2D95-7405-7D4C42EC12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2" name="Freeform 4">
              <a:extLst>
                <a:ext uri="{FF2B5EF4-FFF2-40B4-BE49-F238E27FC236}">
                  <a16:creationId xmlns:a16="http://schemas.microsoft.com/office/drawing/2014/main" id="{7C738B50-9C73-CAF7-B6DB-67C828875C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3" name="Freeform 5">
              <a:extLst>
                <a:ext uri="{FF2B5EF4-FFF2-40B4-BE49-F238E27FC236}">
                  <a16:creationId xmlns:a16="http://schemas.microsoft.com/office/drawing/2014/main" id="{3E2A585B-1D22-9C78-373F-1ACD4A2336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4" name="Freeform 6">
              <a:extLst>
                <a:ext uri="{FF2B5EF4-FFF2-40B4-BE49-F238E27FC236}">
                  <a16:creationId xmlns:a16="http://schemas.microsoft.com/office/drawing/2014/main" id="{6B648EAE-6B3A-2051-8DC4-365D68B275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0" name="Oval 7">
              <a:extLst>
                <a:ext uri="{FF2B5EF4-FFF2-40B4-BE49-F238E27FC236}">
                  <a16:creationId xmlns:a16="http://schemas.microsoft.com/office/drawing/2014/main" id="{0119A72E-0767-9351-EDD1-3D8EA9021CB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2061" name="Oval 8">
              <a:extLst>
                <a:ext uri="{FF2B5EF4-FFF2-40B4-BE49-F238E27FC236}">
                  <a16:creationId xmlns:a16="http://schemas.microsoft.com/office/drawing/2014/main" id="{5EF53767-02AF-A4BD-E4F5-63BED6F2E26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2062" name="Oval 9">
              <a:extLst>
                <a:ext uri="{FF2B5EF4-FFF2-40B4-BE49-F238E27FC236}">
                  <a16:creationId xmlns:a16="http://schemas.microsoft.com/office/drawing/2014/main" id="{F0744811-8388-4508-A9C4-6A6A2341283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</p:grpSp>
      <p:sp>
        <p:nvSpPr>
          <p:cNvPr id="7178" name="Rectangle 10">
            <a:extLst>
              <a:ext uri="{FF2B5EF4-FFF2-40B4-BE49-F238E27FC236}">
                <a16:creationId xmlns:a16="http://schemas.microsoft.com/office/drawing/2014/main" id="{1EB71D54-F3D6-612A-11CE-06789EC5E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CA5326B2-7649-563F-A846-41222997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4390E695-0BF8-957E-989F-2FF28AF3AA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DFBA5FEF-86DA-DA9C-DFF6-87B8F2041D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109DCCB0-3903-92C8-9695-84C7608AC5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6767E07-BD86-48A4-9932-5B6F0D4FF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66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rc 2">
            <a:extLst>
              <a:ext uri="{FF2B5EF4-FFF2-40B4-BE49-F238E27FC236}">
                <a16:creationId xmlns:a16="http://schemas.microsoft.com/office/drawing/2014/main" id="{1CBE74AB-8217-F955-03F9-EF9FBBB18178}"/>
              </a:ext>
            </a:extLst>
          </p:cNvPr>
          <p:cNvSpPr>
            <a:spLocks/>
          </p:cNvSpPr>
          <p:nvPr/>
        </p:nvSpPr>
        <p:spPr bwMode="auto">
          <a:xfrm>
            <a:off x="0" y="842964"/>
            <a:ext cx="3862917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D91D37-A34D-B9C5-667A-EFB57D25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59200" y="609600"/>
            <a:ext cx="812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D715A62-FC10-F760-C251-E8A729BB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59200" y="1981200"/>
            <a:ext cx="812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1" name="Rectangle 5">
            <a:extLst>
              <a:ext uri="{FF2B5EF4-FFF2-40B4-BE49-F238E27FC236}">
                <a16:creationId xmlns:a16="http://schemas.microsoft.com/office/drawing/2014/main" id="{5EEB613F-9E62-F395-D4D8-A578A16B42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2" name="Rectangle 6">
            <a:extLst>
              <a:ext uri="{FF2B5EF4-FFF2-40B4-BE49-F238E27FC236}">
                <a16:creationId xmlns:a16="http://schemas.microsoft.com/office/drawing/2014/main" id="{2BCCBA6B-3C73-E95C-49A6-E0CA224D0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3" name="Rectangle 7">
            <a:extLst>
              <a:ext uri="{FF2B5EF4-FFF2-40B4-BE49-F238E27FC236}">
                <a16:creationId xmlns:a16="http://schemas.microsoft.com/office/drawing/2014/main" id="{88B5D6CB-98AD-F029-87B4-E1D0A9E559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94AC9-D75C-46CE-AC88-0697F5234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041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C1257F1F-C1D4-3D60-38B7-4C1050F8A5F5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72951" cy="6842125"/>
            <a:chOff x="0" y="0"/>
            <a:chExt cx="5751" cy="4310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id="{013CE909-C073-D75C-CE47-8FFAB6CA1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3099" name="Line 4">
                <a:extLst>
                  <a:ext uri="{FF2B5EF4-FFF2-40B4-BE49-F238E27FC236}">
                    <a16:creationId xmlns:a16="http://schemas.microsoft.com/office/drawing/2014/main" id="{B3CFAE79-5B59-4A85-711A-464D1764BD79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0" name="Line 5">
                <a:extLst>
                  <a:ext uri="{FF2B5EF4-FFF2-40B4-BE49-F238E27FC236}">
                    <a16:creationId xmlns:a16="http://schemas.microsoft.com/office/drawing/2014/main" id="{9EE280D9-DBB0-EB91-02DA-52B8C25FA303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1" name="Line 6">
                <a:extLst>
                  <a:ext uri="{FF2B5EF4-FFF2-40B4-BE49-F238E27FC236}">
                    <a16:creationId xmlns:a16="http://schemas.microsoft.com/office/drawing/2014/main" id="{13674976-7FBE-CBE9-249E-A0A2CF6F5ABF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2" name="Line 7">
                <a:extLst>
                  <a:ext uri="{FF2B5EF4-FFF2-40B4-BE49-F238E27FC236}">
                    <a16:creationId xmlns:a16="http://schemas.microsoft.com/office/drawing/2014/main" id="{11128844-5D63-54CA-D799-1112B64C263B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3" name="Line 8">
                <a:extLst>
                  <a:ext uri="{FF2B5EF4-FFF2-40B4-BE49-F238E27FC236}">
                    <a16:creationId xmlns:a16="http://schemas.microsoft.com/office/drawing/2014/main" id="{84389294-125F-90DA-78C5-6DD836593A13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4" name="Line 9">
                <a:extLst>
                  <a:ext uri="{FF2B5EF4-FFF2-40B4-BE49-F238E27FC236}">
                    <a16:creationId xmlns:a16="http://schemas.microsoft.com/office/drawing/2014/main" id="{FE0944F2-E2FF-C130-2059-123204E39EAF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5" name="Line 10">
                <a:extLst>
                  <a:ext uri="{FF2B5EF4-FFF2-40B4-BE49-F238E27FC236}">
                    <a16:creationId xmlns:a16="http://schemas.microsoft.com/office/drawing/2014/main" id="{3034D678-8832-844F-DF05-5BC6D649267E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6" name="Line 11">
                <a:extLst>
                  <a:ext uri="{FF2B5EF4-FFF2-40B4-BE49-F238E27FC236}">
                    <a16:creationId xmlns:a16="http://schemas.microsoft.com/office/drawing/2014/main" id="{9B0CBF2A-147D-AFD1-F301-9345B843C604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7" name="Line 12">
                <a:extLst>
                  <a:ext uri="{FF2B5EF4-FFF2-40B4-BE49-F238E27FC236}">
                    <a16:creationId xmlns:a16="http://schemas.microsoft.com/office/drawing/2014/main" id="{41728730-9BA7-4E3F-A438-E9A113F41E99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8" name="Line 13">
                <a:extLst>
                  <a:ext uri="{FF2B5EF4-FFF2-40B4-BE49-F238E27FC236}">
                    <a16:creationId xmlns:a16="http://schemas.microsoft.com/office/drawing/2014/main" id="{9B094C0E-5A90-C9B1-FB9E-E56E4FB9588E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9" name="Line 14">
                <a:extLst>
                  <a:ext uri="{FF2B5EF4-FFF2-40B4-BE49-F238E27FC236}">
                    <a16:creationId xmlns:a16="http://schemas.microsoft.com/office/drawing/2014/main" id="{FA722590-8E6B-2E7F-ACDF-C340FEA490D9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10" name="Line 15">
                <a:extLst>
                  <a:ext uri="{FF2B5EF4-FFF2-40B4-BE49-F238E27FC236}">
                    <a16:creationId xmlns:a16="http://schemas.microsoft.com/office/drawing/2014/main" id="{058D7CC8-7489-3B90-648E-29AB59C1F3CA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11" name="Line 16">
                <a:extLst>
                  <a:ext uri="{FF2B5EF4-FFF2-40B4-BE49-F238E27FC236}">
                    <a16:creationId xmlns:a16="http://schemas.microsoft.com/office/drawing/2014/main" id="{8396A45A-0A58-8557-3D16-803373F593FE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12" name="Line 17">
                <a:extLst>
                  <a:ext uri="{FF2B5EF4-FFF2-40B4-BE49-F238E27FC236}">
                    <a16:creationId xmlns:a16="http://schemas.microsoft.com/office/drawing/2014/main" id="{17F45EEC-DC13-AFAB-B42F-34F585F6CFB7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13" name="Line 18">
                <a:extLst>
                  <a:ext uri="{FF2B5EF4-FFF2-40B4-BE49-F238E27FC236}">
                    <a16:creationId xmlns:a16="http://schemas.microsoft.com/office/drawing/2014/main" id="{AA4D62DD-4495-8D4C-2220-9269C0A8E5C7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14" name="Line 19">
                <a:extLst>
                  <a:ext uri="{FF2B5EF4-FFF2-40B4-BE49-F238E27FC236}">
                    <a16:creationId xmlns:a16="http://schemas.microsoft.com/office/drawing/2014/main" id="{93A0030C-B1C8-A8FB-A6D9-77A0F6C8270C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15" name="Line 20">
                <a:extLst>
                  <a:ext uri="{FF2B5EF4-FFF2-40B4-BE49-F238E27FC236}">
                    <a16:creationId xmlns:a16="http://schemas.microsoft.com/office/drawing/2014/main" id="{F6A3A163-8C82-3F2D-2F82-4C5A42D3FC47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16" name="Line 21">
                <a:extLst>
                  <a:ext uri="{FF2B5EF4-FFF2-40B4-BE49-F238E27FC236}">
                    <a16:creationId xmlns:a16="http://schemas.microsoft.com/office/drawing/2014/main" id="{D5D2FA0A-85DE-CF28-B506-B743D265E70D}"/>
                  </a:ext>
                </a:extLst>
              </p:cNvPr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3117" name="Group 22">
                <a:extLst>
                  <a:ext uri="{FF2B5EF4-FFF2-40B4-BE49-F238E27FC236}">
                    <a16:creationId xmlns:a16="http://schemas.microsoft.com/office/drawing/2014/main" id="{E1B36B28-C94E-198A-EF12-5249C3834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3118" name="Line 23">
                  <a:extLst>
                    <a:ext uri="{FF2B5EF4-FFF2-40B4-BE49-F238E27FC236}">
                      <a16:creationId xmlns:a16="http://schemas.microsoft.com/office/drawing/2014/main" id="{62DF62DB-736A-1A62-2036-3924DB6C0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19" name="Line 24">
                  <a:extLst>
                    <a:ext uri="{FF2B5EF4-FFF2-40B4-BE49-F238E27FC236}">
                      <a16:creationId xmlns:a16="http://schemas.microsoft.com/office/drawing/2014/main" id="{138B37C3-8015-B26E-FFF1-B2414CB74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0" name="Line 25">
                  <a:extLst>
                    <a:ext uri="{FF2B5EF4-FFF2-40B4-BE49-F238E27FC236}">
                      <a16:creationId xmlns:a16="http://schemas.microsoft.com/office/drawing/2014/main" id="{FA6D7E47-C02E-E33D-F181-F5C5990323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1" name="Line 26">
                  <a:extLst>
                    <a:ext uri="{FF2B5EF4-FFF2-40B4-BE49-F238E27FC236}">
                      <a16:creationId xmlns:a16="http://schemas.microsoft.com/office/drawing/2014/main" id="{98A5B42E-E4E6-57BE-B9F2-7E5DF7D67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2" name="Line 27">
                  <a:extLst>
                    <a:ext uri="{FF2B5EF4-FFF2-40B4-BE49-F238E27FC236}">
                      <a16:creationId xmlns:a16="http://schemas.microsoft.com/office/drawing/2014/main" id="{6B2CAEBB-E804-B51F-0BA6-68A0DBD27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3" name="Line 28">
                  <a:extLst>
                    <a:ext uri="{FF2B5EF4-FFF2-40B4-BE49-F238E27FC236}">
                      <a16:creationId xmlns:a16="http://schemas.microsoft.com/office/drawing/2014/main" id="{B3B8F0DF-65FB-3099-7921-9C2093DFD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4" name="Line 29">
                  <a:extLst>
                    <a:ext uri="{FF2B5EF4-FFF2-40B4-BE49-F238E27FC236}">
                      <a16:creationId xmlns:a16="http://schemas.microsoft.com/office/drawing/2014/main" id="{0686E7C0-8904-8852-1614-083519413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5" name="Line 30">
                  <a:extLst>
                    <a:ext uri="{FF2B5EF4-FFF2-40B4-BE49-F238E27FC236}">
                      <a16:creationId xmlns:a16="http://schemas.microsoft.com/office/drawing/2014/main" id="{14ABB4DD-8A5C-361F-2CE3-62218AAA53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6" name="Line 31">
                  <a:extLst>
                    <a:ext uri="{FF2B5EF4-FFF2-40B4-BE49-F238E27FC236}">
                      <a16:creationId xmlns:a16="http://schemas.microsoft.com/office/drawing/2014/main" id="{57A48666-4D6C-A57E-D72D-85A5106D6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7" name="Line 32">
                  <a:extLst>
                    <a:ext uri="{FF2B5EF4-FFF2-40B4-BE49-F238E27FC236}">
                      <a16:creationId xmlns:a16="http://schemas.microsoft.com/office/drawing/2014/main" id="{0B1306EA-14C0-91B4-7658-9A6DF8D95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8" name="Line 33">
                  <a:extLst>
                    <a:ext uri="{FF2B5EF4-FFF2-40B4-BE49-F238E27FC236}">
                      <a16:creationId xmlns:a16="http://schemas.microsoft.com/office/drawing/2014/main" id="{2453CC4F-1C80-30E3-8484-2EDF43588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29" name="Line 34">
                  <a:extLst>
                    <a:ext uri="{FF2B5EF4-FFF2-40B4-BE49-F238E27FC236}">
                      <a16:creationId xmlns:a16="http://schemas.microsoft.com/office/drawing/2014/main" id="{22DA20CB-B80E-DDE7-98EB-523C574CF0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30" name="Line 35">
                  <a:extLst>
                    <a:ext uri="{FF2B5EF4-FFF2-40B4-BE49-F238E27FC236}">
                      <a16:creationId xmlns:a16="http://schemas.microsoft.com/office/drawing/2014/main" id="{8448D069-E18F-0728-AC3C-A2CA3B39C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31" name="Line 36">
                  <a:extLst>
                    <a:ext uri="{FF2B5EF4-FFF2-40B4-BE49-F238E27FC236}">
                      <a16:creationId xmlns:a16="http://schemas.microsoft.com/office/drawing/2014/main" id="{4169A22D-8B74-2BDE-7513-761C9921F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32" name="Line 37">
                  <a:extLst>
                    <a:ext uri="{FF2B5EF4-FFF2-40B4-BE49-F238E27FC236}">
                      <a16:creationId xmlns:a16="http://schemas.microsoft.com/office/drawing/2014/main" id="{2404A109-E19F-3F8E-F104-385219BCA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33" name="Line 38">
                  <a:extLst>
                    <a:ext uri="{FF2B5EF4-FFF2-40B4-BE49-F238E27FC236}">
                      <a16:creationId xmlns:a16="http://schemas.microsoft.com/office/drawing/2014/main" id="{76B83C58-D69A-07A3-86AA-8758657FE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34" name="Line 39">
                  <a:extLst>
                    <a:ext uri="{FF2B5EF4-FFF2-40B4-BE49-F238E27FC236}">
                      <a16:creationId xmlns:a16="http://schemas.microsoft.com/office/drawing/2014/main" id="{7730D8F3-AA4F-966F-E1EB-0D902A30AA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35" name="Line 40">
                  <a:extLst>
                    <a:ext uri="{FF2B5EF4-FFF2-40B4-BE49-F238E27FC236}">
                      <a16:creationId xmlns:a16="http://schemas.microsoft.com/office/drawing/2014/main" id="{AB760D33-85FC-5211-66D5-F748E9E1F2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3081" name="Group 41">
              <a:extLst>
                <a:ext uri="{FF2B5EF4-FFF2-40B4-BE49-F238E27FC236}">
                  <a16:creationId xmlns:a16="http://schemas.microsoft.com/office/drawing/2014/main" id="{AE570346-B5B1-66BB-B8DE-A370E865C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3082" name="Rectangle 42">
                <a:extLst>
                  <a:ext uri="{FF2B5EF4-FFF2-40B4-BE49-F238E27FC236}">
                    <a16:creationId xmlns:a16="http://schemas.microsoft.com/office/drawing/2014/main" id="{86BDD32F-BABC-2877-2CBE-4F14B5F5BEA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83" name="Rectangle 43">
                <a:extLst>
                  <a:ext uri="{FF2B5EF4-FFF2-40B4-BE49-F238E27FC236}">
                    <a16:creationId xmlns:a16="http://schemas.microsoft.com/office/drawing/2014/main" id="{6A08E9E8-C987-F7B5-05CE-BA746F7B11F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84" name="Rectangle 44">
                <a:extLst>
                  <a:ext uri="{FF2B5EF4-FFF2-40B4-BE49-F238E27FC236}">
                    <a16:creationId xmlns:a16="http://schemas.microsoft.com/office/drawing/2014/main" id="{956BEC41-3D2E-8459-CDF1-E57CE0B3123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85" name="Rectangle 45">
                <a:extLst>
                  <a:ext uri="{FF2B5EF4-FFF2-40B4-BE49-F238E27FC236}">
                    <a16:creationId xmlns:a16="http://schemas.microsoft.com/office/drawing/2014/main" id="{437830CD-9EA9-E6F3-4E8E-3D7D5CFCF1E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86" name="Rectangle 46">
                <a:extLst>
                  <a:ext uri="{FF2B5EF4-FFF2-40B4-BE49-F238E27FC236}">
                    <a16:creationId xmlns:a16="http://schemas.microsoft.com/office/drawing/2014/main" id="{DAB1FFAA-7DC5-AF0F-458E-EBC5E041405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87" name="Rectangle 47">
                <a:extLst>
                  <a:ext uri="{FF2B5EF4-FFF2-40B4-BE49-F238E27FC236}">
                    <a16:creationId xmlns:a16="http://schemas.microsoft.com/office/drawing/2014/main" id="{C9998A6A-A585-9632-0467-9B34EBAA4BB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88" name="Rectangle 48">
                <a:extLst>
                  <a:ext uri="{FF2B5EF4-FFF2-40B4-BE49-F238E27FC236}">
                    <a16:creationId xmlns:a16="http://schemas.microsoft.com/office/drawing/2014/main" id="{0B41C8E1-CC8E-F480-30A5-37A33C255C4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89" name="Rectangle 49">
                <a:extLst>
                  <a:ext uri="{FF2B5EF4-FFF2-40B4-BE49-F238E27FC236}">
                    <a16:creationId xmlns:a16="http://schemas.microsoft.com/office/drawing/2014/main" id="{A5CE7AA6-B521-D09C-A140-CC61086F046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0" name="Rectangle 50">
                <a:extLst>
                  <a:ext uri="{FF2B5EF4-FFF2-40B4-BE49-F238E27FC236}">
                    <a16:creationId xmlns:a16="http://schemas.microsoft.com/office/drawing/2014/main" id="{02BD1481-828F-FC42-DD87-44575DA2EF2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1" name="Rectangle 51">
                <a:extLst>
                  <a:ext uri="{FF2B5EF4-FFF2-40B4-BE49-F238E27FC236}">
                    <a16:creationId xmlns:a16="http://schemas.microsoft.com/office/drawing/2014/main" id="{810C880D-3028-1AAA-1B8D-74500664E27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2" name="Rectangle 52">
                <a:extLst>
                  <a:ext uri="{FF2B5EF4-FFF2-40B4-BE49-F238E27FC236}">
                    <a16:creationId xmlns:a16="http://schemas.microsoft.com/office/drawing/2014/main" id="{A0D0D023-161E-80B8-F339-0AB7DF3971B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3" name="Rectangle 53">
                <a:extLst>
                  <a:ext uri="{FF2B5EF4-FFF2-40B4-BE49-F238E27FC236}">
                    <a16:creationId xmlns:a16="http://schemas.microsoft.com/office/drawing/2014/main" id="{E56E414A-656D-CD11-C4FC-14A021C71BC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4" name="Rectangle 54">
                <a:extLst>
                  <a:ext uri="{FF2B5EF4-FFF2-40B4-BE49-F238E27FC236}">
                    <a16:creationId xmlns:a16="http://schemas.microsoft.com/office/drawing/2014/main" id="{A94A7FEA-2CBC-75CE-E514-72576510E90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5" name="Rectangle 55">
                <a:extLst>
                  <a:ext uri="{FF2B5EF4-FFF2-40B4-BE49-F238E27FC236}">
                    <a16:creationId xmlns:a16="http://schemas.microsoft.com/office/drawing/2014/main" id="{D1F54411-8C50-007D-A271-09061A54BB0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6" name="Rectangle 56">
                <a:extLst>
                  <a:ext uri="{FF2B5EF4-FFF2-40B4-BE49-F238E27FC236}">
                    <a16:creationId xmlns:a16="http://schemas.microsoft.com/office/drawing/2014/main" id="{D44956E6-9E4C-8A11-7AA4-AD7A8AD3598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7" name="Rectangle 57">
                <a:extLst>
                  <a:ext uri="{FF2B5EF4-FFF2-40B4-BE49-F238E27FC236}">
                    <a16:creationId xmlns:a16="http://schemas.microsoft.com/office/drawing/2014/main" id="{A424D93A-855B-D9E0-C90F-5C302C21A73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3098" name="Rectangle 58">
                <a:extLst>
                  <a:ext uri="{FF2B5EF4-FFF2-40B4-BE49-F238E27FC236}">
                    <a16:creationId xmlns:a16="http://schemas.microsoft.com/office/drawing/2014/main" id="{A12F87EB-4865-7F07-069A-6FDF67EA9E9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</p:grpSp>
      </p:grpSp>
      <p:sp>
        <p:nvSpPr>
          <p:cNvPr id="3075" name="Rectangle 59">
            <a:extLst>
              <a:ext uri="{FF2B5EF4-FFF2-40B4-BE49-F238E27FC236}">
                <a16:creationId xmlns:a16="http://schemas.microsoft.com/office/drawing/2014/main" id="{334E6CE7-B794-022D-7BEA-F0F8B2898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609601"/>
            <a:ext cx="10363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60">
            <a:extLst>
              <a:ext uri="{FF2B5EF4-FFF2-40B4-BE49-F238E27FC236}">
                <a16:creationId xmlns:a16="http://schemas.microsoft.com/office/drawing/2014/main" id="{F0252225-7F3B-361F-8840-2045C456E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985964"/>
            <a:ext cx="103632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629" name="Rectangle 61">
            <a:extLst>
              <a:ext uri="{FF2B5EF4-FFF2-40B4-BE49-F238E27FC236}">
                <a16:creationId xmlns:a16="http://schemas.microsoft.com/office/drawing/2014/main" id="{C2D0BFD9-F15C-19A2-B1D7-7542D237C0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630" name="Rectangle 62">
            <a:extLst>
              <a:ext uri="{FF2B5EF4-FFF2-40B4-BE49-F238E27FC236}">
                <a16:creationId xmlns:a16="http://schemas.microsoft.com/office/drawing/2014/main" id="{2F290D2E-46D3-427B-DC0D-9C551DAE6E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59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631" name="Rectangle 63">
            <a:extLst>
              <a:ext uri="{FF2B5EF4-FFF2-40B4-BE49-F238E27FC236}">
                <a16:creationId xmlns:a16="http://schemas.microsoft.com/office/drawing/2014/main" id="{ACB225EE-7D93-3DBD-6A79-4E4A86B1F8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AA7BDE-76A9-45BA-9F3C-28E178895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227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B0402DE-5887-C7D1-9795-B8C5FF67F90F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1"/>
            <a:ext cx="2336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80FB9A78-7898-09E4-25A9-E8A13AE1A9F6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374650"/>
            <a:ext cx="2034117" cy="1227138"/>
            <a:chOff x="96" y="236"/>
            <a:chExt cx="961" cy="773"/>
          </a:xfrm>
        </p:grpSpPr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5ECE43DC-C25C-0AD4-287B-FE473171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6" name="Freeform 5">
              <a:extLst>
                <a:ext uri="{FF2B5EF4-FFF2-40B4-BE49-F238E27FC236}">
                  <a16:creationId xmlns:a16="http://schemas.microsoft.com/office/drawing/2014/main" id="{293AE678-C231-BC29-6CEC-E01DE949B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4107" name="Group 6">
              <a:extLst>
                <a:ext uri="{FF2B5EF4-FFF2-40B4-BE49-F238E27FC236}">
                  <a16:creationId xmlns:a16="http://schemas.microsoft.com/office/drawing/2014/main" id="{07D6CA45-0324-6C7C-47C7-21FC7132C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109" name="AutoShape 7" descr="Green marble">
                <a:extLst>
                  <a:ext uri="{FF2B5EF4-FFF2-40B4-BE49-F238E27FC236}">
                    <a16:creationId xmlns:a16="http://schemas.microsoft.com/office/drawing/2014/main" id="{FA58194C-2E5A-C9C4-8858-1C888F22D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4110" name="Freeform 8">
                <a:extLst>
                  <a:ext uri="{FF2B5EF4-FFF2-40B4-BE49-F238E27FC236}">
                    <a16:creationId xmlns:a16="http://schemas.microsoft.com/office/drawing/2014/main" id="{D9C834DD-3981-D065-6394-8F3C61C83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11" name="Freeform 9">
                <a:extLst>
                  <a:ext uri="{FF2B5EF4-FFF2-40B4-BE49-F238E27FC236}">
                    <a16:creationId xmlns:a16="http://schemas.microsoft.com/office/drawing/2014/main" id="{FA52DF81-C641-D73A-FEA4-D88D78AB4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12" name="Freeform 10">
                <a:extLst>
                  <a:ext uri="{FF2B5EF4-FFF2-40B4-BE49-F238E27FC236}">
                    <a16:creationId xmlns:a16="http://schemas.microsoft.com/office/drawing/2014/main" id="{DE4C8F08-C1AE-1DD2-2740-75DD90A2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17771" name="Rectangle 11">
              <a:extLst>
                <a:ext uri="{FF2B5EF4-FFF2-40B4-BE49-F238E27FC236}">
                  <a16:creationId xmlns:a16="http://schemas.microsoft.com/office/drawing/2014/main" id="{3C47C368-0CE4-E3F8-7F90-50453E25C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4100" name="Rectangle 12">
            <a:extLst>
              <a:ext uri="{FF2B5EF4-FFF2-40B4-BE49-F238E27FC236}">
                <a16:creationId xmlns:a16="http://schemas.microsoft.com/office/drawing/2014/main" id="{45F711D5-741B-5CB0-04FC-7D3E3090C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44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Rectangle 13">
            <a:extLst>
              <a:ext uri="{FF2B5EF4-FFF2-40B4-BE49-F238E27FC236}">
                <a16:creationId xmlns:a16="http://schemas.microsoft.com/office/drawing/2014/main" id="{73E87621-05F4-02AC-0BCC-5CB3F04F8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1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774" name="Rectangle 14">
            <a:extLst>
              <a:ext uri="{FF2B5EF4-FFF2-40B4-BE49-F238E27FC236}">
                <a16:creationId xmlns:a16="http://schemas.microsoft.com/office/drawing/2014/main" id="{A9BC6128-E276-0E7E-1C39-7B330F31DD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92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75" name="Rectangle 15">
            <a:extLst>
              <a:ext uri="{FF2B5EF4-FFF2-40B4-BE49-F238E27FC236}">
                <a16:creationId xmlns:a16="http://schemas.microsoft.com/office/drawing/2014/main" id="{31BF4A52-2E1B-4377-D37D-E1DCE1A542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921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76" name="Rectangle 16">
            <a:extLst>
              <a:ext uri="{FF2B5EF4-FFF2-40B4-BE49-F238E27FC236}">
                <a16:creationId xmlns:a16="http://schemas.microsoft.com/office/drawing/2014/main" id="{236E7CD4-09BE-BCDD-D227-533F5DB909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92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5FF81B-2473-40D7-A649-CFAA681B0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8500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3F03A324-019A-A792-DD8B-864F26CF46C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5123" name="Freeform 3">
            <a:extLst>
              <a:ext uri="{FF2B5EF4-FFF2-40B4-BE49-F238E27FC236}">
                <a16:creationId xmlns:a16="http://schemas.microsoft.com/office/drawing/2014/main" id="{98C50139-291E-93B3-951E-7F2FF85B8856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124" name="Freeform 4">
            <a:extLst>
              <a:ext uri="{FF2B5EF4-FFF2-40B4-BE49-F238E27FC236}">
                <a16:creationId xmlns:a16="http://schemas.microsoft.com/office/drawing/2014/main" id="{0C0CCA61-A2DA-178A-3F4E-B17DA04AEFC1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25" name="Freeform 5">
            <a:extLst>
              <a:ext uri="{FF2B5EF4-FFF2-40B4-BE49-F238E27FC236}">
                <a16:creationId xmlns:a16="http://schemas.microsoft.com/office/drawing/2014/main" id="{0DE7D0EB-511F-A009-0A4E-4DB81A26BD74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26" name="Freeform 6">
            <a:extLst>
              <a:ext uri="{FF2B5EF4-FFF2-40B4-BE49-F238E27FC236}">
                <a16:creationId xmlns:a16="http://schemas.microsoft.com/office/drawing/2014/main" id="{AB3EC7FD-C1D2-6F78-DC7E-407C73CB3D82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27" name="Freeform 7">
            <a:extLst>
              <a:ext uri="{FF2B5EF4-FFF2-40B4-BE49-F238E27FC236}">
                <a16:creationId xmlns:a16="http://schemas.microsoft.com/office/drawing/2014/main" id="{AAF2BEA3-AAEC-85C0-C7D1-D448521D2242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28" name="Freeform 8">
            <a:extLst>
              <a:ext uri="{FF2B5EF4-FFF2-40B4-BE49-F238E27FC236}">
                <a16:creationId xmlns:a16="http://schemas.microsoft.com/office/drawing/2014/main" id="{7C307E90-BC7E-3725-ABB6-A4FB0BF60CBF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29" name="Freeform 9">
            <a:extLst>
              <a:ext uri="{FF2B5EF4-FFF2-40B4-BE49-F238E27FC236}">
                <a16:creationId xmlns:a16="http://schemas.microsoft.com/office/drawing/2014/main" id="{28B7FD0F-5D7E-C51C-2D6A-492439F323F0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30" name="Freeform 10">
            <a:extLst>
              <a:ext uri="{FF2B5EF4-FFF2-40B4-BE49-F238E27FC236}">
                <a16:creationId xmlns:a16="http://schemas.microsoft.com/office/drawing/2014/main" id="{14500B5B-1FEB-5315-5B4A-5D30B4C587E9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E9DC46F8-B052-F2EF-5032-86E0847C0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FCE253BB-C38B-0F7A-D4FF-3A8FCDF9A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5901" name="Rectangle 13">
            <a:extLst>
              <a:ext uri="{FF2B5EF4-FFF2-40B4-BE49-F238E27FC236}">
                <a16:creationId xmlns:a16="http://schemas.microsoft.com/office/drawing/2014/main" id="{12E00BAD-686F-9326-3234-B603264D4A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902" name="Rectangle 14">
            <a:extLst>
              <a:ext uri="{FF2B5EF4-FFF2-40B4-BE49-F238E27FC236}">
                <a16:creationId xmlns:a16="http://schemas.microsoft.com/office/drawing/2014/main" id="{DAF91C95-988D-C55D-0F97-625F1315CE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903" name="Rectangle 15">
            <a:extLst>
              <a:ext uri="{FF2B5EF4-FFF2-40B4-BE49-F238E27FC236}">
                <a16:creationId xmlns:a16="http://schemas.microsoft.com/office/drawing/2014/main" id="{225541E3-ED96-897A-AE49-D5335BA7D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395786-A125-4B8C-B807-84496002B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90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92AEDFAF-70BD-782C-7D42-C3A0BC18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1146176"/>
            <a:ext cx="7739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18AEE972-9893-E5B1-D899-6B326548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6" y="2747964"/>
            <a:ext cx="854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Book Antiqua" panose="02040602050305030304" pitchFamily="18" charset="0"/>
              </a:rPr>
              <a:t>TITLE OF THE TOPIC: TRAUMATIC INJURIES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10D683A3-E83C-D0C1-495A-851D60D8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345114"/>
            <a:ext cx="8545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DEPARTMENT OF CONSERVATIVE DENTISTRY AND ENDODONTICS 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B71D9F78-ACF1-5C97-AFAA-77CEA4A1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1524000" y="-19050"/>
            <a:ext cx="15636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id="{AFBA7358-CCB0-2978-25EE-0C814056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AFFE83-C04D-42AB-8CD8-ABA8A3DC5867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C5696F77-0181-B509-6676-E2333D2C3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38201"/>
            <a:ext cx="8229600" cy="52927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00FF"/>
                </a:solidFill>
              </a:rPr>
              <a:t>Andreasen modification of WHO classification</a:t>
            </a:r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 sz="2800"/>
              <a:t>873.64 – complicated and uncomplicated crown 		root fracture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873.66 – concussion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		Subluxation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		Luxation injuries with alveolar fractures</a:t>
            </a: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D71CAA8-59F2-DE56-CC95-D756E906F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915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FF"/>
                </a:solidFill>
              </a:rPr>
              <a:t>WHO classification (1995)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CC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S.02.5   - </a:t>
            </a:r>
            <a:r>
              <a:rPr lang="en-US" altLang="en-US" sz="2400"/>
              <a:t>Fracture Of Tooth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S.02.50 - </a:t>
            </a:r>
            <a:r>
              <a:rPr lang="en-US" altLang="en-US" sz="2400"/>
              <a:t>Fracture of enamel only + </a:t>
            </a:r>
            <a:r>
              <a:rPr lang="en-US" altLang="en-US" sz="2400">
                <a:solidFill>
                  <a:srgbClr val="FFFF00"/>
                </a:solidFill>
              </a:rPr>
              <a:t>enamel infraction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S.02.51 - </a:t>
            </a:r>
            <a:r>
              <a:rPr lang="en-US" altLang="en-US" sz="2400"/>
              <a:t>Fracture of crown of tooth without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		 pulpal involvement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S.02.52 - </a:t>
            </a:r>
            <a:r>
              <a:rPr lang="en-US" altLang="en-US" sz="2400"/>
              <a:t>Fracture of crown of tooth with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		pulpal involvement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S.02.53 - </a:t>
            </a:r>
            <a:r>
              <a:rPr lang="en-US" altLang="en-US" sz="2400"/>
              <a:t>fracture of root of tooth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S.02.54 - </a:t>
            </a:r>
            <a:r>
              <a:rPr lang="en-US" altLang="en-US" sz="2400"/>
              <a:t>Fracture of crown with root of tooth,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		with or without pulpal involvement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S.02.57</a:t>
            </a:r>
            <a:r>
              <a:rPr lang="en-US" altLang="en-US" sz="2400">
                <a:solidFill>
                  <a:srgbClr val="FFFF00"/>
                </a:solidFill>
              </a:rPr>
              <a:t> - multiple fractures of tooth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					</a:t>
            </a: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550EA88D-0F2F-7A61-0D2D-170D13C4C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33401"/>
            <a:ext cx="8229600" cy="559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CC00FF"/>
                </a:solidFill>
              </a:rPr>
              <a:t>Andreasen classification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FF00"/>
                </a:solidFill>
              </a:rPr>
              <a:t>Injuries to teeth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Crown infraction and uncomplicated fracture without involvement of dentin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Uncomplicated crown fracture with involvement of dentin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Complicated crown fracture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Uncomplicated crown root fracture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Complicated crown root fracture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Root fracture</a:t>
            </a: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6E6C5334-5DE4-04B2-15AC-41C880902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403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FF00"/>
                </a:solidFill>
              </a:rPr>
              <a:t>Injuries to periodontal tissues</a:t>
            </a:r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 sz="2800"/>
              <a:t>Concussion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Subluxation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Intrusive luxation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Extrusive luxation 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lateral luxation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Exarticulation</a:t>
            </a: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0D579EF-3BEE-D29B-1203-CECD1EA81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rgbClr val="CC00FF"/>
                </a:solidFill>
              </a:rPr>
              <a:t>Garcia Godoys classification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solidFill>
                <a:srgbClr val="CC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0 – enamel crack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1 – enamel fracture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2 – enamel- dentin fracture without pulp exposure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3 – enamel-dentin fracture with pulp exposure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Class 4 – enamel-dentin-cementum fracture without pulp 	     exposure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Class 5 – enamel-dentin-cementum fracture with pulp                	     exposure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6 – root fracture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7 – </a:t>
            </a:r>
            <a:r>
              <a:rPr lang="en-US" altLang="en-US" sz="2000"/>
              <a:t>concussion</a:t>
            </a: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Class 8 – </a:t>
            </a:r>
            <a:r>
              <a:rPr lang="en-US" altLang="en-US" sz="2000">
                <a:solidFill>
                  <a:srgbClr val="FFFF00"/>
                </a:solidFill>
              </a:rPr>
              <a:t>luxation ( loosening )</a:t>
            </a:r>
            <a:endParaRPr lang="en-US" altLang="en-US" sz="240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9 – lateral displacement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10 – intrusion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11 – extrusion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Class 12 – avulsion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F47B1A6D-A4AC-8C50-660E-7D077E946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33401"/>
            <a:ext cx="8229600" cy="5597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FF"/>
                </a:solidFill>
              </a:rPr>
              <a:t>Pulver classification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Class 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Division I – no external fracture, no displacement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Division II – displacement but no fracture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Division III – fracture of enamel only, no 				displacement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Division IV – displacement and fracture of 				enamel only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Class II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Division I – fracture of enamel and dentin only, 			no displacement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Division II - displacement and fracture of enamel 			and dentin only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7892BCBB-331F-9DB1-C218-D3DAA820A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09601"/>
            <a:ext cx="8229600" cy="5521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Class III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Division I – fracture (with exposure of pulp), no 			displacement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Division II – displacement and fracture (with 			exposure of pulp)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Class IV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Division I – fracture of root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Class V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Division I – intrusion 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Division II – partial avulsion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Division III –complete avulsion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86B9D61-8C5E-B4D6-21C8-7586D3722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"/>
            <a:ext cx="8229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CC00FF"/>
                </a:solidFill>
              </a:rPr>
              <a:t>Heithersay and Morile classification              </a:t>
            </a:r>
            <a:r>
              <a:rPr lang="en-US" altLang="en-US" sz="2800">
                <a:solidFill>
                  <a:srgbClr val="CC00FF"/>
                </a:solidFill>
              </a:rPr>
              <a:t>(sub gingival fractures)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CC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Class 1 – </a:t>
            </a:r>
            <a:r>
              <a:rPr lang="en-US" altLang="en-US" sz="2400"/>
              <a:t>fracture line does not extend below the level of attached gingiva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Class 2 – </a:t>
            </a:r>
            <a:r>
              <a:rPr lang="en-US" altLang="en-US" sz="2400"/>
              <a:t>fracture line extends below the level of attached gingiva but above the crest of alveolar bone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Class 3 – </a:t>
            </a:r>
            <a:r>
              <a:rPr lang="en-US" altLang="en-US" sz="2400"/>
              <a:t>fracture line extend below the level of crest of alveolar bone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Class 4 – </a:t>
            </a:r>
            <a:r>
              <a:rPr lang="en-US" altLang="en-US" sz="2400"/>
              <a:t>fracture line is within the coronal third of root but below the level of crest of alveolar bone</a:t>
            </a: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F66FF720-0C47-BCA3-422F-B0CE2AF0B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CC00FF"/>
                </a:solidFill>
              </a:rPr>
              <a:t>Ingle classification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6E147F4-BCA8-FEDF-DE5E-1269E48BF3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8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FF00"/>
                </a:solidFill>
              </a:rPr>
              <a:t>Soft tissues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Lacerations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Contusions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Abrasions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FF00"/>
                </a:solidFill>
              </a:rPr>
              <a:t>Tooth fractures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Enamel fracture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Crown fracture – uncomplicated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Crown fracture – complicated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Crown root fracture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Root fracture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FAFD0F0E-5931-22EA-84E6-05A4ECE164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62638" y="1985964"/>
            <a:ext cx="3814762" cy="4110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FF00"/>
                </a:solidFill>
              </a:rPr>
              <a:t>Luxation injuries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Tooth concussion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Subluxation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Intrusive luxation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Lateral luxation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Extrusive luxation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Avulsion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FF00"/>
                </a:solidFill>
              </a:rPr>
              <a:t>Facial skeletal injuries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Alveolar process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Body of mandible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TMJ</a:t>
            </a:r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D00BEBC9-D105-15F9-6467-9AAC191C2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85801"/>
            <a:ext cx="82296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		</a:t>
            </a:r>
            <a:r>
              <a:rPr lang="en-US" altLang="en-US">
                <a:solidFill>
                  <a:srgbClr val="FFFF00"/>
                </a:solidFill>
              </a:rPr>
              <a:t>Causes and incidence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>
                <a:solidFill>
                  <a:srgbClr val="EAEAEA"/>
                </a:solidFill>
              </a:rPr>
              <a:t>Accidental falls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>
                <a:solidFill>
                  <a:srgbClr val="EAEAEA"/>
                </a:solidFill>
              </a:rPr>
              <a:t>RTA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>
                <a:solidFill>
                  <a:srgbClr val="EAEAEA"/>
                </a:solidFill>
              </a:rPr>
              <a:t>Acts of violence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>
                <a:solidFill>
                  <a:srgbClr val="EAEAEA"/>
                </a:solidFill>
              </a:rPr>
              <a:t>Sports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AF3C6865-B3AC-C148-BF4C-F6B53B3C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4419601"/>
            <a:ext cx="455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FF00"/>
              </a:buClr>
              <a:buSzPct val="75000"/>
              <a:buFont typeface="Wingdings" panose="05000000000000000000" pitchFamily="2" charset="2"/>
              <a:buChar char="$"/>
            </a:pPr>
            <a:r>
              <a:rPr lang="en-US" altLang="en-US" sz="2000">
                <a:solidFill>
                  <a:srgbClr val="EAEAEA"/>
                </a:solidFill>
                <a:latin typeface="Arial" panose="020B0604020202020204" pitchFamily="34" charset="0"/>
              </a:rPr>
              <a:t>8 to 12 years – most accident prone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B03A1662-01F2-7A7C-C7F7-0F6E6E525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105400"/>
            <a:ext cx="5467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FF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2000">
                <a:solidFill>
                  <a:srgbClr val="EAEAEA"/>
                </a:solidFill>
                <a:latin typeface="Arial" panose="020B0604020202020204" pitchFamily="34" charset="0"/>
              </a:rPr>
              <a:t>Maxillary cental incisors, lateral incisors and</a:t>
            </a:r>
          </a:p>
          <a:p>
            <a:pPr fontAlgn="base">
              <a:spcAft>
                <a:spcPct val="0"/>
              </a:spcAft>
              <a:buClr>
                <a:srgbClr val="00FF00"/>
              </a:buClr>
              <a:buSzPct val="75000"/>
              <a:buNone/>
            </a:pPr>
            <a:r>
              <a:rPr lang="en-US" altLang="en-US" sz="2000">
                <a:solidFill>
                  <a:srgbClr val="EAEAEA"/>
                </a:solidFill>
                <a:latin typeface="Arial" panose="020B0604020202020204" pitchFamily="34" charset="0"/>
              </a:rPr>
              <a:t>	 then mandibular incisors</a:t>
            </a:r>
          </a:p>
        </p:txBody>
      </p:sp>
      <p:sp>
        <p:nvSpPr>
          <p:cNvPr id="32773" name="Rectangle 8">
            <a:extLst>
              <a:ext uri="{FF2B5EF4-FFF2-40B4-BE49-F238E27FC236}">
                <a16:creationId xmlns:a16="http://schemas.microsoft.com/office/drawing/2014/main" id="{88E82ACA-BDB7-C9DC-1095-64285CBF1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0"/>
            <a:ext cx="6148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EAEAEA"/>
                </a:solidFill>
                <a:latin typeface="Arial" panose="020B0604020202020204" pitchFamily="34" charset="0"/>
              </a:rPr>
              <a:t>Most common dental trauma – enamel fracture or </a:t>
            </a:r>
          </a:p>
          <a:p>
            <a:pPr fontAlgn="base">
              <a:spcAft>
                <a:spcPct val="0"/>
              </a:spcAft>
              <a:buClr>
                <a:srgbClr val="00FF00"/>
              </a:buClr>
              <a:buSzPct val="75000"/>
              <a:buNone/>
            </a:pPr>
            <a:r>
              <a:rPr lang="en-US" altLang="en-US" sz="2000">
                <a:solidFill>
                  <a:srgbClr val="EAEAEA"/>
                </a:solidFill>
                <a:latin typeface="Arial" panose="020B0604020202020204" pitchFamily="34" charset="0"/>
              </a:rPr>
              <a:t>	uncomplicated crown fracture</a:t>
            </a:r>
          </a:p>
        </p:txBody>
      </p:sp>
      <p:pic>
        <p:nvPicPr>
          <p:cNvPr id="32774" name="Picture 9" descr="Picture4">
            <a:extLst>
              <a:ext uri="{FF2B5EF4-FFF2-40B4-BE49-F238E27FC236}">
                <a16:creationId xmlns:a16="http://schemas.microsoft.com/office/drawing/2014/main" id="{EE1BA118-6604-F892-2F62-7DF4EEB773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447800"/>
            <a:ext cx="1495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E0383-B16F-1B52-34EF-EF11B18B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781050"/>
            <a:ext cx="6945313" cy="827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A49E56-FFB1-0D7D-D6E1-1E4D7D5A2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15787"/>
              </p:ext>
            </p:extLst>
          </p:nvPr>
        </p:nvGraphicFramePr>
        <p:xfrm>
          <a:off x="3126658" y="2506663"/>
          <a:ext cx="7541342" cy="252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52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Core areas* H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51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Classification of </a:t>
                      </a:r>
                      <a:r>
                        <a:rPr lang="en-US" sz="1400" dirty="0" err="1"/>
                        <a:t>fractures,etiology</a:t>
                      </a:r>
                      <a:r>
                        <a:rPr lang="en-US" sz="1400" dirty="0"/>
                        <a:t>  of fractures complicated and uncomplicated crown fractures, 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Cognitive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Must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47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1400" dirty="0"/>
                        <a:t>Clinical examination of tooth fracture, Avulsion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Psychomotor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Nice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2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Luxation injuries, root fracture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Affective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Desire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TextBox 2">
            <a:extLst>
              <a:ext uri="{FF2B5EF4-FFF2-40B4-BE49-F238E27FC236}">
                <a16:creationId xmlns:a16="http://schemas.microsoft.com/office/drawing/2014/main" id="{7A57D357-5A21-9823-D167-32EA60E9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176839"/>
            <a:ext cx="6215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*Subtopic of importance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**  Cognitive, Psychomotor   or Affective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# Must know , Nice to know  &amp; Desire to know </a:t>
            </a:r>
          </a:p>
        </p:txBody>
      </p:sp>
      <p:sp>
        <p:nvSpPr>
          <p:cNvPr id="4122" name="Rectangle 3">
            <a:extLst>
              <a:ext uri="{FF2B5EF4-FFF2-40B4-BE49-F238E27FC236}">
                <a16:creationId xmlns:a16="http://schemas.microsoft.com/office/drawing/2014/main" id="{37056120-C0C1-48C5-5863-56AC817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2078039"/>
            <a:ext cx="734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endParaRPr lang="en-US" altLang="en-US" sz="2100" b="0">
              <a:latin typeface="Times New Roman" panose="02020603050405020304" pitchFamily="18" charset="0"/>
            </a:endParaRPr>
          </a:p>
        </p:txBody>
      </p:sp>
      <p:sp>
        <p:nvSpPr>
          <p:cNvPr id="4123" name="Slide Number Placeholder 4">
            <a:extLst>
              <a:ext uri="{FF2B5EF4-FFF2-40B4-BE49-F238E27FC236}">
                <a16:creationId xmlns:a16="http://schemas.microsoft.com/office/drawing/2014/main" id="{6D6843DF-D02A-65A2-B8C9-0A352D4C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A4E8FB-6E6A-4352-88F5-DD422851C49C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A46BFD2D-5CFF-822A-05CF-2D6FBC77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47801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6ECE1D2B-991D-54FC-378E-96BA49E0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>
                <a:solidFill>
                  <a:srgbClr val="FFFF00"/>
                </a:solidFill>
              </a:rPr>
              <a:t>Clinical examination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B9ACB462-42C2-FB7A-C6EF-9FF8B7BD7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288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</a:pPr>
            <a:r>
              <a:rPr lang="en-US" altLang="en-US" sz="2800">
                <a:solidFill>
                  <a:srgbClr val="EAEAEA"/>
                </a:solidFill>
              </a:rPr>
              <a:t>Soft tissues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- adjacent to fractured  teeth should be carefully examined and palpated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</a:pPr>
            <a:r>
              <a:rPr lang="en-US" altLang="en-US" sz="2800">
                <a:solidFill>
                  <a:srgbClr val="EAEAEA"/>
                </a:solidFill>
              </a:rPr>
              <a:t>Facial bones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</a:pPr>
            <a:r>
              <a:rPr lang="en-US" altLang="en-US" sz="2800">
                <a:solidFill>
                  <a:srgbClr val="EAEAEA"/>
                </a:solidFill>
              </a:rPr>
              <a:t>Teeth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1. Fracture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2. Mobility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3. Displacement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4. Injury to periodontal tissues</a:t>
            </a:r>
          </a:p>
        </p:txBody>
      </p:sp>
      <p:pic>
        <p:nvPicPr>
          <p:cNvPr id="34821" name="Picture 7" descr="Dentist_cleans">
            <a:extLst>
              <a:ext uri="{FF2B5EF4-FFF2-40B4-BE49-F238E27FC236}">
                <a16:creationId xmlns:a16="http://schemas.microsoft.com/office/drawing/2014/main" id="{B9B1134C-0D89-0856-72D4-E0BCB5C37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33800"/>
            <a:ext cx="1809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55CCCD44-C081-92E9-FB6D-758F4791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47801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1118A2AC-B293-3D26-B466-CD7D17364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9600"/>
            <a:ext cx="7391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5. PULPAL TRAUMA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	evaluated both initially and at various 	times following the trauma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 b="1" i="1">
                <a:solidFill>
                  <a:srgbClr val="FFFF00"/>
                </a:solidFill>
              </a:rPr>
              <a:t>Pulp stunning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 b="1" i="1">
              <a:solidFill>
                <a:srgbClr val="EAEAEA"/>
              </a:solidFill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FF0000"/>
                </a:solidFill>
              </a:rPr>
              <a:t>Pulp test unpredictable in trauma – why???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FF0000"/>
                </a:solidFill>
              </a:rPr>
              <a:t>				(Pillegi et al,EDT’96)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FF0000"/>
              </a:solidFill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GO FOR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 a. Thermal test (cold test) – young teeth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 b. EPT – older patients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	</a:t>
            </a:r>
          </a:p>
        </p:txBody>
      </p:sp>
      <p:pic>
        <p:nvPicPr>
          <p:cNvPr id="36868" name="Picture 7" descr="21858477">
            <a:extLst>
              <a:ext uri="{FF2B5EF4-FFF2-40B4-BE49-F238E27FC236}">
                <a16:creationId xmlns:a16="http://schemas.microsoft.com/office/drawing/2014/main" id="{3A5ED8EA-8A17-AB85-2FAB-941E16A2EC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4EB572D8-E47C-CAE7-7DA6-3993049B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47801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E65A81B6-2A2B-EE98-973B-A4A55378A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85801"/>
            <a:ext cx="8305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LDF </a:t>
            </a:r>
            <a:r>
              <a:rPr lang="en-US" altLang="en-US">
                <a:solidFill>
                  <a:srgbClr val="EAEAEA"/>
                </a:solidFill>
                <a:latin typeface="Arial" panose="020B0604020202020204" pitchFamily="34" charset="0"/>
              </a:rPr>
              <a:t>– promising</a:t>
            </a:r>
            <a:r>
              <a:rPr lang="en-US" altLang="en-US" sz="4000">
                <a:solidFill>
                  <a:srgbClr val="EAEAEA"/>
                </a:solidFill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>
              <a:solidFill>
                <a:srgbClr val="EAEAEA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>
                <a:solidFill>
                  <a:srgbClr val="EAEAEA"/>
                </a:solidFill>
                <a:latin typeface="Arial" panose="020B0604020202020204" pitchFamily="34" charset="0"/>
              </a:rPr>
              <a:t>	    </a:t>
            </a:r>
            <a:r>
              <a:rPr lang="en-US" altLang="en-US" sz="2400">
                <a:solidFill>
                  <a:srgbClr val="EAEAEA"/>
                </a:solidFill>
                <a:latin typeface="Arial" panose="020B0604020202020204" pitchFamily="34" charset="0"/>
              </a:rPr>
              <a:t>practical problems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EAEAEA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EAEAEA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PULSE OXIMETRY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EAEAEA"/>
                </a:solidFill>
                <a:latin typeface="Arial" panose="020B0604020202020204" pitchFamily="34" charset="0"/>
              </a:rPr>
              <a:t>	measuring vascular health by evaluating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EAEAEA"/>
                </a:solidFill>
                <a:latin typeface="Arial" panose="020B0604020202020204" pitchFamily="34" charset="0"/>
              </a:rPr>
              <a:t>oxygen saturation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>
              <a:solidFill>
                <a:srgbClr val="EAEAEA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</a:rPr>
              <a:t> highly effective – recently traumatised teeth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</a:rPr>
              <a:t>					(Velayutham et al’07)</a:t>
            </a:r>
          </a:p>
        </p:txBody>
      </p:sp>
      <p:pic>
        <p:nvPicPr>
          <p:cNvPr id="38916" name="Picture 5" descr="Dentist_cleans">
            <a:extLst>
              <a:ext uri="{FF2B5EF4-FFF2-40B4-BE49-F238E27FC236}">
                <a16:creationId xmlns:a16="http://schemas.microsoft.com/office/drawing/2014/main" id="{49FB483F-2468-2815-6B3D-5B29A7398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00400"/>
            <a:ext cx="19542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E7566D8-79F8-54E2-2082-E04DBDC13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effectLst/>
              </a:rPr>
              <a:t>Prognosis of pulp after different levels of fracture</a:t>
            </a: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BF55A96F-09B8-914E-FBFE-7574DE33B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574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98379" name="Group 75">
            <a:extLst>
              <a:ext uri="{FF2B5EF4-FFF2-40B4-BE49-F238E27FC236}">
                <a16:creationId xmlns:a16="http://schemas.microsoft.com/office/drawing/2014/main" id="{AE3C0401-D560-4AE3-D9A0-0E23F96930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7400" y="1676401"/>
          <a:ext cx="8229600" cy="4367378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LEVEL OF FRACTURE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PROGNOSIS OF PULP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Enamel infraction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97 – 100% survival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Enamel fracture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99-100% survival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Enamel – dentin fracture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uncomplicated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75-98% survival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0.2%-0.5% obliteration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Enamel – dentin fracture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complicated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Direct pulp capping:72-81%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Vital amputation 94 -100%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All crown root fractures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Worse than crown fractures, no reports available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987" name="Rectangle 74">
            <a:extLst>
              <a:ext uri="{FF2B5EF4-FFF2-40B4-BE49-F238E27FC236}">
                <a16:creationId xmlns:a16="http://schemas.microsoft.com/office/drawing/2014/main" id="{45FD48A6-C26D-2F83-B68B-F3F8EA43C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248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FF0000"/>
                </a:solidFill>
              </a:rPr>
              <a:t>(Olsburg et al’01)</a:t>
            </a:r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AB4A5A4-A3FC-7D45-7415-483066C8D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  <a:effectLst/>
              </a:rPr>
              <a:t>Prognosis of pulp after luxation injuries</a:t>
            </a:r>
          </a:p>
        </p:txBody>
      </p:sp>
      <p:graphicFrame>
        <p:nvGraphicFramePr>
          <p:cNvPr id="307249" name="Group 49">
            <a:extLst>
              <a:ext uri="{FF2B5EF4-FFF2-40B4-BE49-F238E27FC236}">
                <a16:creationId xmlns:a16="http://schemas.microsoft.com/office/drawing/2014/main" id="{8F3EA0B0-2264-2760-2BAD-2BFDF29A22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3072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Type of luxation injury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    Pulp death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concussion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    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sub-luxation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    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lateral luxation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     77%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extrusive luxation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55 – 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intrusive luxation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  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10" name="Rectangle 56">
            <a:extLst>
              <a:ext uri="{FF2B5EF4-FFF2-40B4-BE49-F238E27FC236}">
                <a16:creationId xmlns:a16="http://schemas.microsoft.com/office/drawing/2014/main" id="{885D2AB0-037B-924B-2BF8-6CE22934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6338888"/>
            <a:ext cx="2678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FF0000"/>
                </a:solidFill>
              </a:rPr>
              <a:t>Barnett et al ‘02</a:t>
            </a:r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C40D3F6A-3B33-59D3-28A8-5FBF47133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47801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7E103A1D-D02B-66A6-5823-F2D079DE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838201"/>
            <a:ext cx="82296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</a:pPr>
            <a:r>
              <a:rPr lang="en-US" altLang="en-US">
                <a:solidFill>
                  <a:srgbClr val="EAEAEA"/>
                </a:solidFill>
              </a:rPr>
              <a:t>Radiographic examination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- embedded fragments in soft tissues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- dislocations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- root and jaw fractures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- resorptive and calcific changes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fr2">
            <a:extLst>
              <a:ext uri="{FF2B5EF4-FFF2-40B4-BE49-F238E27FC236}">
                <a16:creationId xmlns:a16="http://schemas.microsoft.com/office/drawing/2014/main" id="{60837CF1-07B8-A073-0C63-283C2219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WordArt 5">
            <a:extLst>
              <a:ext uri="{FF2B5EF4-FFF2-40B4-BE49-F238E27FC236}">
                <a16:creationId xmlns:a16="http://schemas.microsoft.com/office/drawing/2014/main" id="{61B387CF-2C26-6339-8CFF-E0063D89B2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143750" y="2990850"/>
            <a:ext cx="52578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Soft tissue injury</a:t>
            </a:r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7A22E84-3848-01D2-C6C4-E898C9A56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Soft tissue injuries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CD6415B-2C13-31E2-7A42-EEFB0F8AB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257800"/>
            <a:ext cx="82296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0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00"/>
              <a:t>	</a:t>
            </a:r>
            <a:r>
              <a:rPr lang="en-US" altLang="en-US" sz="2400"/>
              <a:t>control bleeding, repositioning displaced tissues and suturing</a:t>
            </a:r>
          </a:p>
        </p:txBody>
      </p:sp>
      <p:pic>
        <p:nvPicPr>
          <p:cNvPr id="46084" name="Picture 4" descr="abra">
            <a:extLst>
              <a:ext uri="{FF2B5EF4-FFF2-40B4-BE49-F238E27FC236}">
                <a16:creationId xmlns:a16="http://schemas.microsoft.com/office/drawing/2014/main" id="{BFB0747C-60EC-B4FD-5711-33D865AA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429000"/>
            <a:ext cx="18891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contu">
            <a:extLst>
              <a:ext uri="{FF2B5EF4-FFF2-40B4-BE49-F238E27FC236}">
                <a16:creationId xmlns:a16="http://schemas.microsoft.com/office/drawing/2014/main" id="{BF15E168-EB53-BED3-CCA4-F4E91EA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1"/>
            <a:ext cx="2000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lacer">
            <a:extLst>
              <a:ext uri="{FF2B5EF4-FFF2-40B4-BE49-F238E27FC236}">
                <a16:creationId xmlns:a16="http://schemas.microsoft.com/office/drawing/2014/main" id="{93F5A4F1-FA4C-7B0A-342F-EEC9E09F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3124200"/>
            <a:ext cx="171926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7">
            <a:extLst>
              <a:ext uri="{FF2B5EF4-FFF2-40B4-BE49-F238E27FC236}">
                <a16:creationId xmlns:a16="http://schemas.microsoft.com/office/drawing/2014/main" id="{04A04EDE-F314-8918-8C7A-2BD18C5F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438401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Laceration</a:t>
            </a: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63935B15-3466-F835-CBF9-9ECFA5FDB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1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Contusion</a:t>
            </a: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16753B74-3EE3-834A-C8DD-FA8A2A9A8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667001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Abrasion</a:t>
            </a:r>
          </a:p>
        </p:txBody>
      </p:sp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043AD09-D10B-B5F7-C3B6-7679CA285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Enamel fracture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6935A60-D92F-0594-C6E5-967ADC3FF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Chips and cracks confined to enamel</a:t>
            </a:r>
          </a:p>
          <a:p>
            <a:pPr eaLnBrk="1" hangingPunct="1"/>
            <a:r>
              <a:rPr lang="en-US" altLang="en-US" sz="2800"/>
              <a:t>Enamel infractions</a:t>
            </a:r>
            <a:r>
              <a:rPr lang="en-US" altLang="en-US"/>
              <a:t> – </a:t>
            </a:r>
            <a:r>
              <a:rPr lang="en-US" altLang="en-US" sz="2400"/>
              <a:t>transillumination, indirect light or disclosing dyes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800"/>
              <a:t>Cracks – no treatment</a:t>
            </a:r>
          </a:p>
          <a:p>
            <a:pPr eaLnBrk="1" hangingPunct="1"/>
            <a:r>
              <a:rPr lang="en-US" altLang="en-US" sz="2800"/>
              <a:t>Follow up</a:t>
            </a:r>
            <a:r>
              <a:rPr lang="en-US" altLang="en-US"/>
              <a:t> </a:t>
            </a:r>
          </a:p>
        </p:txBody>
      </p:sp>
      <p:pic>
        <p:nvPicPr>
          <p:cNvPr id="47108" name="Picture 5" descr="ena inf">
            <a:extLst>
              <a:ext uri="{FF2B5EF4-FFF2-40B4-BE49-F238E27FC236}">
                <a16:creationId xmlns:a16="http://schemas.microsoft.com/office/drawing/2014/main" id="{2B45ED20-2237-EBA9-83AD-F0D2D249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352801"/>
            <a:ext cx="17557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cl1">
            <a:extLst>
              <a:ext uri="{FF2B5EF4-FFF2-40B4-BE49-F238E27FC236}">
                <a16:creationId xmlns:a16="http://schemas.microsoft.com/office/drawing/2014/main" id="{BDB9CE0C-A45C-CB5E-1CB4-EAB1A984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1454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>
            <a:extLst>
              <a:ext uri="{FF2B5EF4-FFF2-40B4-BE49-F238E27FC236}">
                <a16:creationId xmlns:a16="http://schemas.microsoft.com/office/drawing/2014/main" id="{305D56A6-F505-BF9A-4685-A7D225D42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Crown fractures (uncomplicated)</a:t>
            </a:r>
          </a:p>
        </p:txBody>
      </p:sp>
      <p:sp>
        <p:nvSpPr>
          <p:cNvPr id="1036" name="Rectangle 3">
            <a:extLst>
              <a:ext uri="{FF2B5EF4-FFF2-40B4-BE49-F238E27FC236}">
                <a16:creationId xmlns:a16="http://schemas.microsoft.com/office/drawing/2014/main" id="{B30279BC-449B-3E8E-6E18-094ACCBD52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en-US" sz="2800"/>
              <a:t>Outcome – formation of irritation dentin or pulp necrosis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CB6A48-32EC-1C45-7F2C-3707BC5F0C38}"/>
              </a:ext>
            </a:extLst>
          </p:cNvPr>
          <p:cNvGraphicFramePr/>
          <p:nvPr/>
        </p:nvGraphicFramePr>
        <p:xfrm>
          <a:off x="3886201" y="1981200"/>
          <a:ext cx="50260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FCEF45B-FCBC-23BB-FE96-937F6FB4B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4188" y="190500"/>
            <a:ext cx="7491412" cy="1143000"/>
          </a:xfrm>
        </p:spPr>
        <p:txBody>
          <a:bodyPr/>
          <a:lstStyle/>
          <a:p>
            <a:r>
              <a:rPr lang="en-US" altLang="en-US"/>
              <a:t>Table of Content </a:t>
            </a:r>
          </a:p>
        </p:txBody>
      </p:sp>
      <p:sp>
        <p:nvSpPr>
          <p:cNvPr id="5123" name="Slide Number Placeholder 2">
            <a:extLst>
              <a:ext uri="{FF2B5EF4-FFF2-40B4-BE49-F238E27FC236}">
                <a16:creationId xmlns:a16="http://schemas.microsoft.com/office/drawing/2014/main" id="{0215A74D-D612-D831-BE21-97F35D16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C52BA3-D87A-4B72-AD55-EB61E9E15F0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A7EED-4897-11C8-BB81-98A0900C3FC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30013" y="1426906"/>
            <a:ext cx="609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Classification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Etiology and causes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Clinical examination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Enamel fractures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Uncomplicated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complicated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Crown 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Luxation injuries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Avulsion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conclusion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23F48C2C-A13C-F196-8421-4C7EC41D4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62484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Composite Build Up Restores About 100% Strength Recovery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</a:rPr>
              <a:t>Reattachment of fractured fragment – restores around 50% to 60% of original strength 								(worthington et al ’99)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i="1">
                <a:solidFill>
                  <a:srgbClr val="FFFF00"/>
                </a:solidFill>
              </a:rPr>
              <a:t>GO IN FOR REATTACHMENT WHENEVER POSSIBLE !!!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400" b="1" i="1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DBD5573A-1462-ABD8-896F-7207F36D2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1"/>
            <a:ext cx="8534400" cy="3159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Methods of reattachment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A. using circumferential bevel before reattaching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B. using a V shaped notch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C. placing a internal groove</a:t>
            </a:r>
            <a:endParaRPr lang="en-US" altLang="en-US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  <p:pic>
        <p:nvPicPr>
          <p:cNvPr id="49155" name="Picture 4" descr="uncrrt">
            <a:extLst>
              <a:ext uri="{FF2B5EF4-FFF2-40B4-BE49-F238E27FC236}">
                <a16:creationId xmlns:a16="http://schemas.microsoft.com/office/drawing/2014/main" id="{E16AD355-ED93-6C80-263B-B21BFA78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22098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uncrrtt">
            <a:extLst>
              <a:ext uri="{FF2B5EF4-FFF2-40B4-BE49-F238E27FC236}">
                <a16:creationId xmlns:a16="http://schemas.microsoft.com/office/drawing/2014/main" id="{49CD808D-D0D8-4C78-19D6-527F5622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2098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 descr="trauma 159">
            <a:extLst>
              <a:ext uri="{FF2B5EF4-FFF2-40B4-BE49-F238E27FC236}">
                <a16:creationId xmlns:a16="http://schemas.microsoft.com/office/drawing/2014/main" id="{B6061398-DFBD-07DC-4095-5F5E0F19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4776" r="15625" b="50000"/>
          <a:stretch>
            <a:fillRect/>
          </a:stretch>
        </p:blipFill>
        <p:spPr bwMode="auto">
          <a:xfrm>
            <a:off x="3886200" y="4495800"/>
            <a:ext cx="4800600" cy="20447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1D67A945-1074-6DAF-C219-9F9B5707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7848600" cy="434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D. placing a chamfer at the fracture line after reattaching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800"/>
              <a:t>E. superficial over contour over the fracture line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F. simple reattachment</a:t>
            </a:r>
          </a:p>
          <a:p>
            <a:pPr eaLnBrk="1" hangingPunct="1"/>
            <a:endParaRPr lang="en-US" altLang="en-US"/>
          </a:p>
        </p:txBody>
      </p:sp>
      <p:pic>
        <p:nvPicPr>
          <p:cNvPr id="306183" name="Picture 7" descr="trauma 159">
            <a:extLst>
              <a:ext uri="{FF2B5EF4-FFF2-40B4-BE49-F238E27FC236}">
                <a16:creationId xmlns:a16="http://schemas.microsoft.com/office/drawing/2014/main" id="{E21DF950-3095-617E-9B3C-188B46F1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5" r="10938"/>
          <a:stretch>
            <a:fillRect/>
          </a:stretch>
        </p:blipFill>
        <p:spPr bwMode="auto">
          <a:xfrm>
            <a:off x="3276600" y="3810000"/>
            <a:ext cx="6248400" cy="279558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71DA5E39-DDC3-A95D-A2C2-229C41BAF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2514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Fracture strength of different reattachment techniques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	Superficial over contour, placing a internal groove provided fracture strength as high as sound teeth (Reis &amp; others ‘01)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i="1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i="1">
              <a:solidFill>
                <a:srgbClr val="FF0000"/>
              </a:solidFill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7EACC758-E9B1-93FA-3E11-7C8843B3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657600"/>
            <a:ext cx="8534400" cy="25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75000"/>
              <a:buFont typeface="Wingdings" pitchFamily="2" charset="2"/>
              <a:buChar char="Ø"/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Influence of materials used in reattachment on                                      fracture strength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75000"/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Different material combinations used to bond tooth 	fragments to 	remaining crown were found to have 	no influence on fracture strength after bonding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75000"/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	(Reis, Kraul et al ’02)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40191C26-217B-BD20-C138-FB67A93B9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7729538" cy="20574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/>
              <a:t>Teaching Materials </a:t>
            </a:r>
            <a:br>
              <a:rPr lang="en-US" altLang="en-US" b="1">
                <a:cs typeface="Times New Roman" panose="02020603050405020304" pitchFamily="18" charset="0"/>
              </a:rPr>
            </a:br>
            <a:endParaRPr lang="en-US" altLang="en-US" sz="2700" b="1">
              <a:cs typeface="Times New Roman" panose="02020603050405020304" pitchFamily="18" charset="0"/>
            </a:endParaRPr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id="{654BA5EB-BD63-8A06-AE2F-50843EA7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1587EA-003C-4035-8C87-55DF2EE0468A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6DC75-8C8A-607D-E4F5-203E33998918}"/>
              </a:ext>
            </a:extLst>
          </p:cNvPr>
          <p:cNvSpPr txBox="1"/>
          <p:nvPr/>
        </p:nvSpPr>
        <p:spPr>
          <a:xfrm>
            <a:off x="3352800" y="2514600"/>
            <a:ext cx="6781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Endodontics - Ingle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04937"/>
      </p:ext>
    </p:extLst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>
            <a:extLst>
              <a:ext uri="{FF2B5EF4-FFF2-40B4-BE49-F238E27FC236}">
                <a16:creationId xmlns:a16="http://schemas.microsoft.com/office/drawing/2014/main" id="{3751A2B8-C05C-E20E-8C5A-91E2AED86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1" y="654051"/>
            <a:ext cx="8545513" cy="1096963"/>
          </a:xfrm>
        </p:spPr>
        <p:txBody>
          <a:bodyPr/>
          <a:lstStyle/>
          <a:p>
            <a:r>
              <a:rPr lang="en-US" altLang="en-US" sz="2700" b="1"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0B88A8DB-AEB3-7F40-CD74-4A07803E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BC71EF-3F65-4897-830D-F5A0A962BA52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77CB0E73-041E-44C3-731A-C86206E1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33601"/>
            <a:ext cx="6705600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i="1" dirty="0">
                <a:solidFill>
                  <a:srgbClr val="FFFF00"/>
                </a:solidFill>
              </a:rPr>
              <a:t>Various factors influence the outcome of teeth that had undergone trauma. </a:t>
            </a:r>
          </a:p>
          <a:p>
            <a:pPr algn="just"/>
            <a:r>
              <a:rPr lang="en-US" altLang="en-US" sz="2400" i="1" dirty="0">
                <a:solidFill>
                  <a:srgbClr val="FFFF00"/>
                </a:solidFill>
              </a:rPr>
              <a:t>Correct diagnosis, quality and timeliness of initial and long term treatment can improve the prognosis of the traumatized teeth.</a:t>
            </a:r>
          </a:p>
        </p:txBody>
      </p:sp>
    </p:spTree>
    <p:extLst>
      <p:ext uri="{BB962C8B-B14F-4D97-AF65-F5344CB8AC3E}">
        <p14:creationId xmlns:p14="http://schemas.microsoft.com/office/powerpoint/2010/main" val="49960743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291AB29-A3B2-4626-D7B2-1BB7AD0C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990600"/>
            <a:ext cx="7886700" cy="1093788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Question &amp; Answer Session</a:t>
            </a:r>
            <a:endParaRPr lang="en-US" altLang="en-US" sz="1800"/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9B89950C-B983-F42E-A682-A633FF3A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3A7AC1-F164-43BA-B7EC-CA97AFAAC88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E25F4-B566-0CE9-5426-28B68A58A856}"/>
              </a:ext>
            </a:extLst>
          </p:cNvPr>
          <p:cNvSpPr txBox="1"/>
          <p:nvPr/>
        </p:nvSpPr>
        <p:spPr>
          <a:xfrm>
            <a:off x="2713704" y="2269054"/>
            <a:ext cx="587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Classification of traumatic injuries?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Clinical examination of traumatic injuries</a:t>
            </a:r>
          </a:p>
        </p:txBody>
      </p:sp>
    </p:spTree>
    <p:extLst>
      <p:ext uri="{BB962C8B-B14F-4D97-AF65-F5344CB8AC3E}">
        <p14:creationId xmlns:p14="http://schemas.microsoft.com/office/powerpoint/2010/main" val="1485373939"/>
      </p:ext>
    </p:extLst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A76-6EB0-519A-D9F3-43A81833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endParaRPr lang="en-US" sz="1650" dirty="0"/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953499BE-BD4D-569D-730A-BBFAC3F2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5002B-3B3D-4318-825D-D205A59F5FB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96D8-A56D-705F-2DEC-86C6624B92BA}"/>
              </a:ext>
            </a:extLst>
          </p:cNvPr>
          <p:cNvSpPr txBox="1"/>
          <p:nvPr/>
        </p:nvSpPr>
        <p:spPr>
          <a:xfrm>
            <a:off x="3352800" y="2514600"/>
            <a:ext cx="6781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Endodontics - Ingle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03671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AEFFDC6-D517-BB29-3D63-5708CEDA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81232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5400" b="0">
                <a:latin typeface="Algerian" panose="04020705040A02060702" pitchFamily="82" charset="0"/>
                <a:cs typeface="Times New Roman" panose="02020603050405020304" pitchFamily="18" charset="0"/>
              </a:rPr>
              <a:t>THANK YOU </a:t>
            </a:r>
            <a:endParaRPr lang="en-US" altLang="en-US" sz="5400" b="0">
              <a:latin typeface="Algerian" panose="04020705040A02060702" pitchFamily="82" charset="0"/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5C5C945B-EE3E-7885-3513-579D0363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A4A539-899C-4D99-8F5E-99B765CE2D58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04156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3">
            <a:extLst>
              <a:ext uri="{FF2B5EF4-FFF2-40B4-BE49-F238E27FC236}">
                <a16:creationId xmlns:a16="http://schemas.microsoft.com/office/drawing/2014/main" id="{44AE8255-79DC-8724-9A9E-479E6789D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72390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TRAUMATIC INJURIES TO TEETH</a:t>
            </a:r>
          </a:p>
        </p:txBody>
      </p:sp>
      <p:pic>
        <p:nvPicPr>
          <p:cNvPr id="17411" name="Picture 14" descr="AIR2">
            <a:extLst>
              <a:ext uri="{FF2B5EF4-FFF2-40B4-BE49-F238E27FC236}">
                <a16:creationId xmlns:a16="http://schemas.microsoft.com/office/drawing/2014/main" id="{4A6DADB8-9059-CC50-3406-9BBA74B9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15">
            <a:extLst>
              <a:ext uri="{FF2B5EF4-FFF2-40B4-BE49-F238E27FC236}">
                <a16:creationId xmlns:a16="http://schemas.microsoft.com/office/drawing/2014/main" id="{925C55AC-59EE-64D2-36A3-0AD95AA8A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1" y="533400"/>
            <a:ext cx="7096125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3300"/>
                </a:solidFill>
                <a:latin typeface="Impact" panose="020B0806030902050204" pitchFamily="34" charset="0"/>
              </a:rPr>
              <a:t>TRAUMATIC INJURIES TO TEETH</a:t>
            </a:r>
          </a:p>
        </p:txBody>
      </p:sp>
      <p:pic>
        <p:nvPicPr>
          <p:cNvPr id="17413" name="Picture 17" descr="87">
            <a:extLst>
              <a:ext uri="{FF2B5EF4-FFF2-40B4-BE49-F238E27FC236}">
                <a16:creationId xmlns:a16="http://schemas.microsoft.com/office/drawing/2014/main" id="{C4B330BA-88F8-742E-7874-1B88BEBDA7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17526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87">
            <a:extLst>
              <a:ext uri="{FF2B5EF4-FFF2-40B4-BE49-F238E27FC236}">
                <a16:creationId xmlns:a16="http://schemas.microsoft.com/office/drawing/2014/main" id="{CC7051CF-E680-9E39-8E0B-C3EC346461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1"/>
            <a:ext cx="1600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nder">
            <a:extLst>
              <a:ext uri="{FF2B5EF4-FFF2-40B4-BE49-F238E27FC236}">
                <a16:creationId xmlns:a16="http://schemas.microsoft.com/office/drawing/2014/main" id="{37369EF4-9774-225E-07F2-CB9E1FAC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id="{B1A719AE-F128-18DC-0DA6-4F509F534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4E079A0D-C148-DD19-BCFC-174386C7A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447800"/>
            <a:ext cx="6096000" cy="449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Classification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Etiology and causes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Clinical examination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Enamel fractures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Uncomplicated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complicated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Crown 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Luxation injuries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Avulsion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conclusion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DE85C66-B773-BB42-9E1F-0CDD1616A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Introduction</a:t>
            </a:r>
            <a:br>
              <a:rPr lang="en-US" altLang="en-US">
                <a:solidFill>
                  <a:srgbClr val="FFFF00"/>
                </a:solidFill>
              </a:rPr>
            </a:b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DEDE674-5284-4689-7A6C-19657FBD2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83820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Traumatic dental injuries are everyday occurrences and their prevalence has been continuously rising.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Trauma has been one of the main etiological factor for numerous restorative and endodontic procedures.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A thorough knowledge of various types of traumatic injuries is mandatory to treat these cases successfully. </a:t>
            </a: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3A953CA-EEEB-524E-8F4E-29EC8EE53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CLASSIFICATIONS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439D70D-2141-5059-3852-29B01C48F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307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00FF"/>
                </a:solidFill>
              </a:rPr>
              <a:t>Ellis classification</a:t>
            </a:r>
          </a:p>
          <a:p>
            <a:pPr eaLnBrk="1" hangingPunct="1">
              <a:buFontTx/>
              <a:buNone/>
            </a:pPr>
            <a:r>
              <a:rPr lang="en-US" altLang="en-US"/>
              <a:t>		class 1 </a:t>
            </a:r>
          </a:p>
          <a:p>
            <a:pPr eaLnBrk="1" hangingPunct="1">
              <a:buFontTx/>
              <a:buNone/>
            </a:pPr>
            <a:r>
              <a:rPr lang="en-US" altLang="en-US"/>
              <a:t>		class 2  </a:t>
            </a:r>
          </a:p>
          <a:p>
            <a:pPr eaLnBrk="1" hangingPunct="1">
              <a:buFontTx/>
              <a:buNone/>
            </a:pPr>
            <a:r>
              <a:rPr lang="en-US" altLang="en-US"/>
              <a:t>		class 3 	</a:t>
            </a:r>
          </a:p>
          <a:p>
            <a:pPr eaLnBrk="1" hangingPunct="1">
              <a:buFontTx/>
              <a:buNone/>
            </a:pPr>
            <a:r>
              <a:rPr lang="en-US" altLang="en-US"/>
              <a:t>		class 4  </a:t>
            </a:r>
          </a:p>
          <a:p>
            <a:pPr eaLnBrk="1" hangingPunct="1">
              <a:buFontTx/>
              <a:buNone/>
            </a:pPr>
            <a:r>
              <a:rPr lang="en-US" altLang="en-US"/>
              <a:t>		class 5  </a:t>
            </a:r>
          </a:p>
          <a:p>
            <a:pPr eaLnBrk="1" hangingPunct="1">
              <a:buFontTx/>
              <a:buNone/>
            </a:pPr>
            <a:r>
              <a:rPr lang="en-US" altLang="en-US"/>
              <a:t>		Class 6 </a:t>
            </a:r>
          </a:p>
        </p:txBody>
      </p:sp>
      <p:pic>
        <p:nvPicPr>
          <p:cNvPr id="14344" name="Picture 8" descr="cl1">
            <a:extLst>
              <a:ext uri="{FF2B5EF4-FFF2-40B4-BE49-F238E27FC236}">
                <a16:creationId xmlns:a16="http://schemas.microsoft.com/office/drawing/2014/main" id="{C9EFC433-DDDA-B4D8-6C31-8CF2B2DF9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514600"/>
            <a:ext cx="1755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cl2">
            <a:extLst>
              <a:ext uri="{FF2B5EF4-FFF2-40B4-BE49-F238E27FC236}">
                <a16:creationId xmlns:a16="http://schemas.microsoft.com/office/drawing/2014/main" id="{FA8863C9-0E4F-A04F-00A3-F084685E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cl 3">
            <a:extLst>
              <a:ext uri="{FF2B5EF4-FFF2-40B4-BE49-F238E27FC236}">
                <a16:creationId xmlns:a16="http://schemas.microsoft.com/office/drawing/2014/main" id="{C82FE7FD-2FBD-301E-791D-68880C7D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root fr">
            <a:extLst>
              <a:ext uri="{FF2B5EF4-FFF2-40B4-BE49-F238E27FC236}">
                <a16:creationId xmlns:a16="http://schemas.microsoft.com/office/drawing/2014/main" id="{3F180D8A-51E4-6B93-DC63-1599905B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514600"/>
            <a:ext cx="171291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later lux">
            <a:extLst>
              <a:ext uri="{FF2B5EF4-FFF2-40B4-BE49-F238E27FC236}">
                <a16:creationId xmlns:a16="http://schemas.microsoft.com/office/drawing/2014/main" id="{0A7C6B0B-A755-15ED-A6E2-B6D9E22A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1752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intru">
            <a:extLst>
              <a:ext uri="{FF2B5EF4-FFF2-40B4-BE49-F238E27FC236}">
                <a16:creationId xmlns:a16="http://schemas.microsoft.com/office/drawing/2014/main" id="{38D5D855-3526-5A25-FF8E-5CC04E42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1"/>
            <a:ext cx="1828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4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5A37902-1E7F-A41C-8054-B47D94D70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1"/>
            <a:ext cx="7772400" cy="1147763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CC00FF"/>
                </a:solidFill>
              </a:rPr>
              <a:t>Ellis And Daveys Classification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005E6C3-3B50-F573-36C8-B842254F6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Class I  – simple crown fracture with plain enamel 				involvement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Class II – extended crown fracture with noticeable 				dentinal involvement, without pulp exposure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Class III - extended crown fracture with noticeable dentinal 		involvement, with pulp exposure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FF00"/>
                </a:solidFill>
              </a:rPr>
              <a:t>Class IV – teeth that lost vitality, with or without loss of 			crown tissues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Class V  – traumatically avulsed teeth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Class VI  – crown fracture with or without loss of crown 			tissues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Class VII  - tooth luxation without crown or 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Class VIII – cervical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Class IX - traumatic injuries on primary teeth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8CD4A013-6088-7A53-8BD0-7A9DFCF3C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686800" cy="5216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FF"/>
                </a:solidFill>
              </a:rPr>
              <a:t>WHO classification (1978)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873.60 – crown fracture involving only enamel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873.61 – crown fracture involving enamel and 				dentin without pulp exposure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873.62 – crown fracture involving enamel and 				dentin with pulp exposure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873.63 – root fracture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</a:t>
            </a:r>
            <a:r>
              <a:rPr lang="en-US" altLang="en-US" sz="2800">
                <a:solidFill>
                  <a:srgbClr val="FFFF00"/>
                </a:solidFill>
              </a:rPr>
              <a:t>873.64 – crown root fracture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873.66 – tooth luxation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873.67 – tooth intrusion or extrusion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873.68 – tooth avulsion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		873.69 – other injuries  ( soft tissue injuries</a:t>
            </a:r>
            <a:r>
              <a:rPr lang="en-US" altLang="en-US" sz="2800"/>
              <a:t> )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01069058">
  <a:themeElements>
    <a:clrScheme name="01069058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0106905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69058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58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58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58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58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58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1685</Words>
  <Application>Microsoft Office PowerPoint</Application>
  <PresentationFormat>Widescreen</PresentationFormat>
  <Paragraphs>348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Algerian</vt:lpstr>
      <vt:lpstr>Arial</vt:lpstr>
      <vt:lpstr>Arial Black</vt:lpstr>
      <vt:lpstr>Arial Narrow</vt:lpstr>
      <vt:lpstr>Book Antiqua</vt:lpstr>
      <vt:lpstr>Calibri</vt:lpstr>
      <vt:lpstr>Calibri Light</vt:lpstr>
      <vt:lpstr>Impact</vt:lpstr>
      <vt:lpstr>Times New Roman</vt:lpstr>
      <vt:lpstr>Wingdings</vt:lpstr>
      <vt:lpstr>Office Theme</vt:lpstr>
      <vt:lpstr>Orbit</vt:lpstr>
      <vt:lpstr>Generic</vt:lpstr>
      <vt:lpstr>NEONLIT</vt:lpstr>
      <vt:lpstr>Business Plan</vt:lpstr>
      <vt:lpstr>01069058</vt:lpstr>
      <vt:lpstr>PowerPoint Presentation</vt:lpstr>
      <vt:lpstr>Specific learning Objectives </vt:lpstr>
      <vt:lpstr>Table of Content </vt:lpstr>
      <vt:lpstr>PowerPoint Presentation</vt:lpstr>
      <vt:lpstr>CONTENTS</vt:lpstr>
      <vt:lpstr>Introduction </vt:lpstr>
      <vt:lpstr>CLASSIFICATIONS</vt:lpstr>
      <vt:lpstr>Ellis And Daveys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Ingle classification </vt:lpstr>
      <vt:lpstr>PowerPoint Presentation</vt:lpstr>
      <vt:lpstr>PowerPoint Presentation</vt:lpstr>
      <vt:lpstr>PowerPoint Presentation</vt:lpstr>
      <vt:lpstr>PowerPoint Presentation</vt:lpstr>
      <vt:lpstr>Prognosis of pulp after different levels of fracture</vt:lpstr>
      <vt:lpstr>Prognosis of pulp after luxation injuries</vt:lpstr>
      <vt:lpstr>PowerPoint Presentation</vt:lpstr>
      <vt:lpstr>PowerPoint Presentation</vt:lpstr>
      <vt:lpstr>Soft tissue injuries</vt:lpstr>
      <vt:lpstr>Enamel fracture</vt:lpstr>
      <vt:lpstr>Crown fractures (uncomplicated)</vt:lpstr>
      <vt:lpstr>PowerPoint Presentation</vt:lpstr>
      <vt:lpstr>PowerPoint Presentation</vt:lpstr>
      <vt:lpstr>PowerPoint Presentation</vt:lpstr>
      <vt:lpstr>PowerPoint Presentation</vt:lpstr>
      <vt:lpstr> Teaching Materials  </vt:lpstr>
      <vt:lpstr>TAKE HOME MESSEGE/ FOR THE TOPIC COVERED (SUMMARY)  </vt:lpstr>
      <vt:lpstr>Question &amp; Answer Session</vt:lpstr>
      <vt:lpstr>REFERENCES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DEORE</dc:creator>
  <cp:lastModifiedBy>shalvi wadighare</cp:lastModifiedBy>
  <cp:revision>13</cp:revision>
  <dcterms:created xsi:type="dcterms:W3CDTF">2023-04-18T18:17:06Z</dcterms:created>
  <dcterms:modified xsi:type="dcterms:W3CDTF">2023-04-19T04:48:37Z</dcterms:modified>
</cp:coreProperties>
</file>